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tl="1" saveSubsetFonts="1">
  <p:sldMasterIdLst>
    <p:sldMasterId id="2147483648" r:id="rId1"/>
  </p:sldMasterIdLst>
  <p:notesMasterIdLst>
    <p:notesMasterId r:id="rId14"/>
  </p:notesMasterIdLst>
  <p:sldIdLst>
    <p:sldId id="505" r:id="rId2"/>
    <p:sldId id="506" r:id="rId3"/>
    <p:sldId id="507" r:id="rId4"/>
    <p:sldId id="508" r:id="rId5"/>
    <p:sldId id="509" r:id="rId6"/>
    <p:sldId id="510" r:id="rId7"/>
    <p:sldId id="511" r:id="rId8"/>
    <p:sldId id="516" r:id="rId9"/>
    <p:sldId id="512" r:id="rId10"/>
    <p:sldId id="513" r:id="rId11"/>
    <p:sldId id="514" r:id="rId12"/>
    <p:sldId id="515" r:id="rId13"/>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1250" autoAdjust="0"/>
    <p:restoredTop sz="94660"/>
  </p:normalViewPr>
  <p:slideViewPr>
    <p:cSldViewPr>
      <p:cViewPr varScale="1">
        <p:scale>
          <a:sx n="75" d="100"/>
          <a:sy n="75" d="100"/>
        </p:scale>
        <p:origin x="1512"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805ADA75-DD97-4770-9705-12ECA041F482}" type="datetimeFigureOut">
              <a:rPr lang="ar-IQ" smtClean="0"/>
              <a:t>04/03/1444</a:t>
            </a:fld>
            <a:endParaRPr lang="ar-IQ"/>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D677BAC4-D3F9-4D4B-9965-7C450E03C427}" type="slidenum">
              <a:rPr lang="ar-IQ" smtClean="0"/>
              <a:t>‹#›</a:t>
            </a:fld>
            <a:endParaRPr lang="ar-IQ"/>
          </a:p>
        </p:txBody>
      </p:sp>
    </p:spTree>
    <p:extLst>
      <p:ext uri="{BB962C8B-B14F-4D97-AF65-F5344CB8AC3E}">
        <p14:creationId xmlns:p14="http://schemas.microsoft.com/office/powerpoint/2010/main" val="302330205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A60A6E8D-56BE-4601-A6C2-BDF619BE0D49}" type="datetime1">
              <a:rPr lang="en-US" smtClean="0"/>
              <a:t>9/29/2022</a:t>
            </a:fld>
            <a:endParaRPr lang="ar-IQ"/>
          </a:p>
        </p:txBody>
      </p:sp>
      <p:sp>
        <p:nvSpPr>
          <p:cNvPr id="5" name="عنصر نائب للتذييل 4"/>
          <p:cNvSpPr>
            <a:spLocks noGrp="1"/>
          </p:cNvSpPr>
          <p:nvPr>
            <p:ph type="ftr" sz="quarter" idx="11"/>
          </p:nvPr>
        </p:nvSpPr>
        <p:spPr/>
        <p:txBody>
          <a:bodyPr/>
          <a:lstStyle/>
          <a:p>
            <a:r>
              <a:rPr lang="en-US" smtClean="0"/>
              <a:t>GEOLOGY</a:t>
            </a:r>
            <a:endParaRPr lang="ar-IQ"/>
          </a:p>
        </p:txBody>
      </p:sp>
      <p:sp>
        <p:nvSpPr>
          <p:cNvPr id="6" name="عنصر نائب لرقم الشريحة 5"/>
          <p:cNvSpPr>
            <a:spLocks noGrp="1"/>
          </p:cNvSpPr>
          <p:nvPr>
            <p:ph type="sldNum" sz="quarter" idx="12"/>
          </p:nvPr>
        </p:nvSpPr>
        <p:spPr/>
        <p:txBody>
          <a:bodyPr/>
          <a:lstStyle/>
          <a:p>
            <a:fld id="{7A6D0E7B-AEA3-4B7D-84D8-52D4F3B2227E}" type="slidenum">
              <a:rPr lang="ar-IQ" smtClean="0"/>
              <a:t>‹#›</a:t>
            </a:fld>
            <a:endParaRPr lang="ar-IQ"/>
          </a:p>
        </p:txBody>
      </p:sp>
    </p:spTree>
    <p:extLst>
      <p:ext uri="{BB962C8B-B14F-4D97-AF65-F5344CB8AC3E}">
        <p14:creationId xmlns:p14="http://schemas.microsoft.com/office/powerpoint/2010/main" val="1300824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33B9A37D-A908-402A-AA00-452C3B11F7CF}" type="datetime1">
              <a:rPr lang="en-US" smtClean="0"/>
              <a:t>9/29/2022</a:t>
            </a:fld>
            <a:endParaRPr lang="ar-IQ"/>
          </a:p>
        </p:txBody>
      </p:sp>
      <p:sp>
        <p:nvSpPr>
          <p:cNvPr id="5" name="عنصر نائب للتذييل 4"/>
          <p:cNvSpPr>
            <a:spLocks noGrp="1"/>
          </p:cNvSpPr>
          <p:nvPr>
            <p:ph type="ftr" sz="quarter" idx="11"/>
          </p:nvPr>
        </p:nvSpPr>
        <p:spPr/>
        <p:txBody>
          <a:bodyPr/>
          <a:lstStyle/>
          <a:p>
            <a:r>
              <a:rPr lang="en-US" smtClean="0"/>
              <a:t>GEOLOGY</a:t>
            </a:r>
            <a:endParaRPr lang="ar-IQ"/>
          </a:p>
        </p:txBody>
      </p:sp>
      <p:sp>
        <p:nvSpPr>
          <p:cNvPr id="6" name="عنصر نائب لرقم الشريحة 5"/>
          <p:cNvSpPr>
            <a:spLocks noGrp="1"/>
          </p:cNvSpPr>
          <p:nvPr>
            <p:ph type="sldNum" sz="quarter" idx="12"/>
          </p:nvPr>
        </p:nvSpPr>
        <p:spPr/>
        <p:txBody>
          <a:bodyPr/>
          <a:lstStyle/>
          <a:p>
            <a:fld id="{7A6D0E7B-AEA3-4B7D-84D8-52D4F3B2227E}" type="slidenum">
              <a:rPr lang="ar-IQ" smtClean="0"/>
              <a:t>‹#›</a:t>
            </a:fld>
            <a:endParaRPr lang="ar-IQ"/>
          </a:p>
        </p:txBody>
      </p:sp>
    </p:spTree>
    <p:extLst>
      <p:ext uri="{BB962C8B-B14F-4D97-AF65-F5344CB8AC3E}">
        <p14:creationId xmlns:p14="http://schemas.microsoft.com/office/powerpoint/2010/main" val="2996768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C49CA265-F2DC-485B-BBBB-F41D6EC8DF03}" type="datetime1">
              <a:rPr lang="en-US" smtClean="0"/>
              <a:t>9/29/2022</a:t>
            </a:fld>
            <a:endParaRPr lang="ar-IQ"/>
          </a:p>
        </p:txBody>
      </p:sp>
      <p:sp>
        <p:nvSpPr>
          <p:cNvPr id="5" name="عنصر نائب للتذييل 4"/>
          <p:cNvSpPr>
            <a:spLocks noGrp="1"/>
          </p:cNvSpPr>
          <p:nvPr>
            <p:ph type="ftr" sz="quarter" idx="11"/>
          </p:nvPr>
        </p:nvSpPr>
        <p:spPr/>
        <p:txBody>
          <a:bodyPr/>
          <a:lstStyle/>
          <a:p>
            <a:r>
              <a:rPr lang="en-US" smtClean="0"/>
              <a:t>GEOLOGY</a:t>
            </a:r>
            <a:endParaRPr lang="ar-IQ"/>
          </a:p>
        </p:txBody>
      </p:sp>
      <p:sp>
        <p:nvSpPr>
          <p:cNvPr id="6" name="عنصر نائب لرقم الشريحة 5"/>
          <p:cNvSpPr>
            <a:spLocks noGrp="1"/>
          </p:cNvSpPr>
          <p:nvPr>
            <p:ph type="sldNum" sz="quarter" idx="12"/>
          </p:nvPr>
        </p:nvSpPr>
        <p:spPr/>
        <p:txBody>
          <a:bodyPr/>
          <a:lstStyle/>
          <a:p>
            <a:fld id="{7A6D0E7B-AEA3-4B7D-84D8-52D4F3B2227E}" type="slidenum">
              <a:rPr lang="ar-IQ" smtClean="0"/>
              <a:t>‹#›</a:t>
            </a:fld>
            <a:endParaRPr lang="ar-IQ"/>
          </a:p>
        </p:txBody>
      </p:sp>
    </p:spTree>
    <p:extLst>
      <p:ext uri="{BB962C8B-B14F-4D97-AF65-F5344CB8AC3E}">
        <p14:creationId xmlns:p14="http://schemas.microsoft.com/office/powerpoint/2010/main" val="3138767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9ECF1F6B-71FA-4BCE-80FA-DC32AA50F16B}" type="datetime1">
              <a:rPr lang="en-US" smtClean="0"/>
              <a:t>9/29/2022</a:t>
            </a:fld>
            <a:endParaRPr lang="ar-IQ"/>
          </a:p>
        </p:txBody>
      </p:sp>
      <p:sp>
        <p:nvSpPr>
          <p:cNvPr id="5" name="عنصر نائب للتذييل 4"/>
          <p:cNvSpPr>
            <a:spLocks noGrp="1"/>
          </p:cNvSpPr>
          <p:nvPr>
            <p:ph type="ftr" sz="quarter" idx="11"/>
          </p:nvPr>
        </p:nvSpPr>
        <p:spPr/>
        <p:txBody>
          <a:bodyPr/>
          <a:lstStyle/>
          <a:p>
            <a:r>
              <a:rPr lang="en-US" smtClean="0"/>
              <a:t>GEOLOGY</a:t>
            </a:r>
            <a:endParaRPr lang="ar-IQ"/>
          </a:p>
        </p:txBody>
      </p:sp>
      <p:sp>
        <p:nvSpPr>
          <p:cNvPr id="6" name="عنصر نائب لرقم الشريحة 5"/>
          <p:cNvSpPr>
            <a:spLocks noGrp="1"/>
          </p:cNvSpPr>
          <p:nvPr>
            <p:ph type="sldNum" sz="quarter" idx="12"/>
          </p:nvPr>
        </p:nvSpPr>
        <p:spPr/>
        <p:txBody>
          <a:bodyPr/>
          <a:lstStyle/>
          <a:p>
            <a:fld id="{7A6D0E7B-AEA3-4B7D-84D8-52D4F3B2227E}" type="slidenum">
              <a:rPr lang="ar-IQ" smtClean="0"/>
              <a:t>‹#›</a:t>
            </a:fld>
            <a:endParaRPr lang="ar-IQ"/>
          </a:p>
        </p:txBody>
      </p:sp>
    </p:spTree>
    <p:extLst>
      <p:ext uri="{BB962C8B-B14F-4D97-AF65-F5344CB8AC3E}">
        <p14:creationId xmlns:p14="http://schemas.microsoft.com/office/powerpoint/2010/main" val="2977916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44F25EA2-493A-4B55-9A07-E73B7A0BECA0}" type="datetime1">
              <a:rPr lang="en-US" smtClean="0"/>
              <a:t>9/29/2022</a:t>
            </a:fld>
            <a:endParaRPr lang="ar-IQ"/>
          </a:p>
        </p:txBody>
      </p:sp>
      <p:sp>
        <p:nvSpPr>
          <p:cNvPr id="5" name="عنصر نائب للتذييل 4"/>
          <p:cNvSpPr>
            <a:spLocks noGrp="1"/>
          </p:cNvSpPr>
          <p:nvPr>
            <p:ph type="ftr" sz="quarter" idx="11"/>
          </p:nvPr>
        </p:nvSpPr>
        <p:spPr/>
        <p:txBody>
          <a:bodyPr/>
          <a:lstStyle/>
          <a:p>
            <a:r>
              <a:rPr lang="en-US" smtClean="0"/>
              <a:t>GEOLOGY</a:t>
            </a:r>
            <a:endParaRPr lang="ar-IQ"/>
          </a:p>
        </p:txBody>
      </p:sp>
      <p:sp>
        <p:nvSpPr>
          <p:cNvPr id="6" name="عنصر نائب لرقم الشريحة 5"/>
          <p:cNvSpPr>
            <a:spLocks noGrp="1"/>
          </p:cNvSpPr>
          <p:nvPr>
            <p:ph type="sldNum" sz="quarter" idx="12"/>
          </p:nvPr>
        </p:nvSpPr>
        <p:spPr/>
        <p:txBody>
          <a:bodyPr/>
          <a:lstStyle/>
          <a:p>
            <a:fld id="{7A6D0E7B-AEA3-4B7D-84D8-52D4F3B2227E}" type="slidenum">
              <a:rPr lang="ar-IQ" smtClean="0"/>
              <a:t>‹#›</a:t>
            </a:fld>
            <a:endParaRPr lang="ar-IQ"/>
          </a:p>
        </p:txBody>
      </p:sp>
    </p:spTree>
    <p:extLst>
      <p:ext uri="{BB962C8B-B14F-4D97-AF65-F5344CB8AC3E}">
        <p14:creationId xmlns:p14="http://schemas.microsoft.com/office/powerpoint/2010/main" val="138512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33EDFDD7-2976-4D4A-B5A7-4C16D4C83729}" type="datetime1">
              <a:rPr lang="en-US" smtClean="0"/>
              <a:t>9/29/2022</a:t>
            </a:fld>
            <a:endParaRPr lang="ar-IQ"/>
          </a:p>
        </p:txBody>
      </p:sp>
      <p:sp>
        <p:nvSpPr>
          <p:cNvPr id="6" name="عنصر نائب للتذييل 5"/>
          <p:cNvSpPr>
            <a:spLocks noGrp="1"/>
          </p:cNvSpPr>
          <p:nvPr>
            <p:ph type="ftr" sz="quarter" idx="11"/>
          </p:nvPr>
        </p:nvSpPr>
        <p:spPr/>
        <p:txBody>
          <a:bodyPr/>
          <a:lstStyle/>
          <a:p>
            <a:r>
              <a:rPr lang="en-US" smtClean="0"/>
              <a:t>GEOLOGY</a:t>
            </a:r>
            <a:endParaRPr lang="ar-IQ"/>
          </a:p>
        </p:txBody>
      </p:sp>
      <p:sp>
        <p:nvSpPr>
          <p:cNvPr id="7" name="عنصر نائب لرقم الشريحة 6"/>
          <p:cNvSpPr>
            <a:spLocks noGrp="1"/>
          </p:cNvSpPr>
          <p:nvPr>
            <p:ph type="sldNum" sz="quarter" idx="12"/>
          </p:nvPr>
        </p:nvSpPr>
        <p:spPr/>
        <p:txBody>
          <a:bodyPr/>
          <a:lstStyle/>
          <a:p>
            <a:fld id="{7A6D0E7B-AEA3-4B7D-84D8-52D4F3B2227E}" type="slidenum">
              <a:rPr lang="ar-IQ" smtClean="0"/>
              <a:t>‹#›</a:t>
            </a:fld>
            <a:endParaRPr lang="ar-IQ"/>
          </a:p>
        </p:txBody>
      </p:sp>
    </p:spTree>
    <p:extLst>
      <p:ext uri="{BB962C8B-B14F-4D97-AF65-F5344CB8AC3E}">
        <p14:creationId xmlns:p14="http://schemas.microsoft.com/office/powerpoint/2010/main" val="4088323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FAD89F42-B2CC-4906-9258-52F8250A9DDB}" type="datetime1">
              <a:rPr lang="en-US" smtClean="0"/>
              <a:t>9/29/2022</a:t>
            </a:fld>
            <a:endParaRPr lang="ar-IQ"/>
          </a:p>
        </p:txBody>
      </p:sp>
      <p:sp>
        <p:nvSpPr>
          <p:cNvPr id="8" name="عنصر نائب للتذييل 7"/>
          <p:cNvSpPr>
            <a:spLocks noGrp="1"/>
          </p:cNvSpPr>
          <p:nvPr>
            <p:ph type="ftr" sz="quarter" idx="11"/>
          </p:nvPr>
        </p:nvSpPr>
        <p:spPr/>
        <p:txBody>
          <a:bodyPr/>
          <a:lstStyle/>
          <a:p>
            <a:r>
              <a:rPr lang="en-US" smtClean="0"/>
              <a:t>GEOLOGY</a:t>
            </a:r>
            <a:endParaRPr lang="ar-IQ"/>
          </a:p>
        </p:txBody>
      </p:sp>
      <p:sp>
        <p:nvSpPr>
          <p:cNvPr id="9" name="عنصر نائب لرقم الشريحة 8"/>
          <p:cNvSpPr>
            <a:spLocks noGrp="1"/>
          </p:cNvSpPr>
          <p:nvPr>
            <p:ph type="sldNum" sz="quarter" idx="12"/>
          </p:nvPr>
        </p:nvSpPr>
        <p:spPr/>
        <p:txBody>
          <a:bodyPr/>
          <a:lstStyle/>
          <a:p>
            <a:fld id="{7A6D0E7B-AEA3-4B7D-84D8-52D4F3B2227E}" type="slidenum">
              <a:rPr lang="ar-IQ" smtClean="0"/>
              <a:t>‹#›</a:t>
            </a:fld>
            <a:endParaRPr lang="ar-IQ"/>
          </a:p>
        </p:txBody>
      </p:sp>
    </p:spTree>
    <p:extLst>
      <p:ext uri="{BB962C8B-B14F-4D97-AF65-F5344CB8AC3E}">
        <p14:creationId xmlns:p14="http://schemas.microsoft.com/office/powerpoint/2010/main" val="1712052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8F9E1881-D42E-472B-A471-E48E087AC92A}" type="datetime1">
              <a:rPr lang="en-US" smtClean="0"/>
              <a:t>9/29/2022</a:t>
            </a:fld>
            <a:endParaRPr lang="ar-IQ"/>
          </a:p>
        </p:txBody>
      </p:sp>
      <p:sp>
        <p:nvSpPr>
          <p:cNvPr id="4" name="عنصر نائب للتذييل 3"/>
          <p:cNvSpPr>
            <a:spLocks noGrp="1"/>
          </p:cNvSpPr>
          <p:nvPr>
            <p:ph type="ftr" sz="quarter" idx="11"/>
          </p:nvPr>
        </p:nvSpPr>
        <p:spPr/>
        <p:txBody>
          <a:bodyPr/>
          <a:lstStyle/>
          <a:p>
            <a:r>
              <a:rPr lang="en-US" smtClean="0"/>
              <a:t>GEOLOGY</a:t>
            </a:r>
            <a:endParaRPr lang="ar-IQ"/>
          </a:p>
        </p:txBody>
      </p:sp>
      <p:sp>
        <p:nvSpPr>
          <p:cNvPr id="5" name="عنصر نائب لرقم الشريحة 4"/>
          <p:cNvSpPr>
            <a:spLocks noGrp="1"/>
          </p:cNvSpPr>
          <p:nvPr>
            <p:ph type="sldNum" sz="quarter" idx="12"/>
          </p:nvPr>
        </p:nvSpPr>
        <p:spPr/>
        <p:txBody>
          <a:bodyPr/>
          <a:lstStyle/>
          <a:p>
            <a:fld id="{7A6D0E7B-AEA3-4B7D-84D8-52D4F3B2227E}" type="slidenum">
              <a:rPr lang="ar-IQ" smtClean="0"/>
              <a:t>‹#›</a:t>
            </a:fld>
            <a:endParaRPr lang="ar-IQ"/>
          </a:p>
        </p:txBody>
      </p:sp>
    </p:spTree>
    <p:extLst>
      <p:ext uri="{BB962C8B-B14F-4D97-AF65-F5344CB8AC3E}">
        <p14:creationId xmlns:p14="http://schemas.microsoft.com/office/powerpoint/2010/main" val="2672502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729328BD-1525-478F-BC8D-7C7CC5837B20}" type="datetime1">
              <a:rPr lang="en-US" smtClean="0"/>
              <a:t>9/29/2022</a:t>
            </a:fld>
            <a:endParaRPr lang="ar-IQ"/>
          </a:p>
        </p:txBody>
      </p:sp>
      <p:sp>
        <p:nvSpPr>
          <p:cNvPr id="3" name="عنصر نائب للتذييل 2"/>
          <p:cNvSpPr>
            <a:spLocks noGrp="1"/>
          </p:cNvSpPr>
          <p:nvPr>
            <p:ph type="ftr" sz="quarter" idx="11"/>
          </p:nvPr>
        </p:nvSpPr>
        <p:spPr/>
        <p:txBody>
          <a:bodyPr/>
          <a:lstStyle/>
          <a:p>
            <a:r>
              <a:rPr lang="en-US" smtClean="0"/>
              <a:t>GEOLOGY</a:t>
            </a:r>
            <a:endParaRPr lang="ar-IQ"/>
          </a:p>
        </p:txBody>
      </p:sp>
      <p:sp>
        <p:nvSpPr>
          <p:cNvPr id="4" name="عنصر نائب لرقم الشريحة 3"/>
          <p:cNvSpPr>
            <a:spLocks noGrp="1"/>
          </p:cNvSpPr>
          <p:nvPr>
            <p:ph type="sldNum" sz="quarter" idx="12"/>
          </p:nvPr>
        </p:nvSpPr>
        <p:spPr/>
        <p:txBody>
          <a:bodyPr/>
          <a:lstStyle/>
          <a:p>
            <a:fld id="{7A6D0E7B-AEA3-4B7D-84D8-52D4F3B2227E}" type="slidenum">
              <a:rPr lang="ar-IQ" smtClean="0"/>
              <a:t>‹#›</a:t>
            </a:fld>
            <a:endParaRPr lang="ar-IQ"/>
          </a:p>
        </p:txBody>
      </p:sp>
    </p:spTree>
    <p:extLst>
      <p:ext uri="{BB962C8B-B14F-4D97-AF65-F5344CB8AC3E}">
        <p14:creationId xmlns:p14="http://schemas.microsoft.com/office/powerpoint/2010/main" val="637614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DEF694D6-C3CE-44CA-A34F-E2E47A70CFC3}" type="datetime1">
              <a:rPr lang="en-US" smtClean="0"/>
              <a:t>9/29/2022</a:t>
            </a:fld>
            <a:endParaRPr lang="ar-IQ"/>
          </a:p>
        </p:txBody>
      </p:sp>
      <p:sp>
        <p:nvSpPr>
          <p:cNvPr id="6" name="عنصر نائب للتذييل 5"/>
          <p:cNvSpPr>
            <a:spLocks noGrp="1"/>
          </p:cNvSpPr>
          <p:nvPr>
            <p:ph type="ftr" sz="quarter" idx="11"/>
          </p:nvPr>
        </p:nvSpPr>
        <p:spPr/>
        <p:txBody>
          <a:bodyPr/>
          <a:lstStyle/>
          <a:p>
            <a:r>
              <a:rPr lang="en-US" smtClean="0"/>
              <a:t>GEOLOGY</a:t>
            </a:r>
            <a:endParaRPr lang="ar-IQ"/>
          </a:p>
        </p:txBody>
      </p:sp>
      <p:sp>
        <p:nvSpPr>
          <p:cNvPr id="7" name="عنصر نائب لرقم الشريحة 6"/>
          <p:cNvSpPr>
            <a:spLocks noGrp="1"/>
          </p:cNvSpPr>
          <p:nvPr>
            <p:ph type="sldNum" sz="quarter" idx="12"/>
          </p:nvPr>
        </p:nvSpPr>
        <p:spPr/>
        <p:txBody>
          <a:bodyPr/>
          <a:lstStyle/>
          <a:p>
            <a:fld id="{7A6D0E7B-AEA3-4B7D-84D8-52D4F3B2227E}" type="slidenum">
              <a:rPr lang="ar-IQ" smtClean="0"/>
              <a:t>‹#›</a:t>
            </a:fld>
            <a:endParaRPr lang="ar-IQ"/>
          </a:p>
        </p:txBody>
      </p:sp>
    </p:spTree>
    <p:extLst>
      <p:ext uri="{BB962C8B-B14F-4D97-AF65-F5344CB8AC3E}">
        <p14:creationId xmlns:p14="http://schemas.microsoft.com/office/powerpoint/2010/main" val="1936081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7FACCDC0-3470-4D44-81C0-CB87A97EF683}" type="datetime1">
              <a:rPr lang="en-US" smtClean="0"/>
              <a:t>9/29/2022</a:t>
            </a:fld>
            <a:endParaRPr lang="ar-IQ"/>
          </a:p>
        </p:txBody>
      </p:sp>
      <p:sp>
        <p:nvSpPr>
          <p:cNvPr id="6" name="عنصر نائب للتذييل 5"/>
          <p:cNvSpPr>
            <a:spLocks noGrp="1"/>
          </p:cNvSpPr>
          <p:nvPr>
            <p:ph type="ftr" sz="quarter" idx="11"/>
          </p:nvPr>
        </p:nvSpPr>
        <p:spPr/>
        <p:txBody>
          <a:bodyPr/>
          <a:lstStyle/>
          <a:p>
            <a:r>
              <a:rPr lang="en-US" smtClean="0"/>
              <a:t>GEOLOGY</a:t>
            </a:r>
            <a:endParaRPr lang="ar-IQ"/>
          </a:p>
        </p:txBody>
      </p:sp>
      <p:sp>
        <p:nvSpPr>
          <p:cNvPr id="7" name="عنصر نائب لرقم الشريحة 6"/>
          <p:cNvSpPr>
            <a:spLocks noGrp="1"/>
          </p:cNvSpPr>
          <p:nvPr>
            <p:ph type="sldNum" sz="quarter" idx="12"/>
          </p:nvPr>
        </p:nvSpPr>
        <p:spPr/>
        <p:txBody>
          <a:bodyPr/>
          <a:lstStyle/>
          <a:p>
            <a:fld id="{7A6D0E7B-AEA3-4B7D-84D8-52D4F3B2227E}" type="slidenum">
              <a:rPr lang="ar-IQ" smtClean="0"/>
              <a:t>‹#›</a:t>
            </a:fld>
            <a:endParaRPr lang="ar-IQ"/>
          </a:p>
        </p:txBody>
      </p:sp>
    </p:spTree>
    <p:extLst>
      <p:ext uri="{BB962C8B-B14F-4D97-AF65-F5344CB8AC3E}">
        <p14:creationId xmlns:p14="http://schemas.microsoft.com/office/powerpoint/2010/main" val="3241241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5DDEF21F-CCFC-4209-926D-422A6D98A189}" type="datetime1">
              <a:rPr lang="en-US" smtClean="0"/>
              <a:t>9/29/2022</a:t>
            </a:fld>
            <a:endParaRPr lang="ar-IQ"/>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r>
              <a:rPr lang="en-US" smtClean="0"/>
              <a:t>GEOLOGY</a:t>
            </a:r>
            <a:endParaRPr lang="ar-IQ"/>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7A6D0E7B-AEA3-4B7D-84D8-52D4F3B2227E}" type="slidenum">
              <a:rPr lang="ar-IQ" smtClean="0"/>
              <a:t>‹#›</a:t>
            </a:fld>
            <a:endParaRPr lang="ar-IQ"/>
          </a:p>
        </p:txBody>
      </p:sp>
    </p:spTree>
    <p:extLst>
      <p:ext uri="{BB962C8B-B14F-4D97-AF65-F5344CB8AC3E}">
        <p14:creationId xmlns:p14="http://schemas.microsoft.com/office/powerpoint/2010/main" val="40517595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 </a:t>
            </a:r>
            <a:endParaRPr lang="en-US" dirty="0"/>
          </a:p>
        </p:txBody>
      </p:sp>
      <p:sp>
        <p:nvSpPr>
          <p:cNvPr id="4" name="عنصر نائب للتذييل 3"/>
          <p:cNvSpPr>
            <a:spLocks noGrp="1"/>
          </p:cNvSpPr>
          <p:nvPr>
            <p:ph type="ftr" sz="quarter" idx="11"/>
          </p:nvPr>
        </p:nvSpPr>
        <p:spPr/>
        <p:txBody>
          <a:bodyPr/>
          <a:lstStyle/>
          <a:p>
            <a:r>
              <a:rPr lang="en-US" sz="1400" b="1" dirty="0" smtClean="0">
                <a:solidFill>
                  <a:srgbClr val="002060"/>
                </a:solidFill>
              </a:rPr>
              <a:t>FIELD GEOLOGY</a:t>
            </a:r>
            <a:endParaRPr lang="ar-IQ" sz="1400" b="1" dirty="0">
              <a:solidFill>
                <a:srgbClr val="002060"/>
              </a:solidFill>
            </a:endParaRPr>
          </a:p>
        </p:txBody>
      </p:sp>
      <p:sp>
        <p:nvSpPr>
          <p:cNvPr id="5" name="عنصر نائب لرقم الشريحة 4"/>
          <p:cNvSpPr>
            <a:spLocks noGrp="1"/>
          </p:cNvSpPr>
          <p:nvPr>
            <p:ph type="sldNum" sz="quarter" idx="12"/>
          </p:nvPr>
        </p:nvSpPr>
        <p:spPr/>
        <p:txBody>
          <a:bodyPr/>
          <a:lstStyle/>
          <a:p>
            <a:fld id="{7A6D0E7B-AEA3-4B7D-84D8-52D4F3B2227E}" type="slidenum">
              <a:rPr lang="ar-IQ" smtClean="0"/>
              <a:t>1</a:t>
            </a:fld>
            <a:endParaRPr lang="ar-IQ"/>
          </a:p>
        </p:txBody>
      </p:sp>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553" t="15647" r="38856" b="37771"/>
          <a:stretch/>
        </p:blipFill>
        <p:spPr bwMode="auto">
          <a:xfrm>
            <a:off x="0" y="21704"/>
            <a:ext cx="9193810" cy="614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2050"/>
          <p:cNvSpPr txBox="1">
            <a:spLocks noChangeArrowheads="1"/>
          </p:cNvSpPr>
          <p:nvPr/>
        </p:nvSpPr>
        <p:spPr>
          <a:xfrm>
            <a:off x="589756" y="620688"/>
            <a:ext cx="7964488" cy="1143000"/>
          </a:xfrm>
          <a:prstGeom prst="rect">
            <a:avLst/>
          </a:prstGeom>
        </p:spPr>
        <p:txBody>
          <a:bodyPr vert="horz" lIns="91440" tIns="45720" rIns="91440" bIns="45720" rtlCol="0" anchor="ctr">
            <a:noAutofit/>
          </a:bodyPr>
          <a:lstStyle/>
          <a:p>
            <a:pPr algn="ctr">
              <a:spcBef>
                <a:spcPct val="0"/>
              </a:spcBef>
              <a:buClrTx/>
              <a:buSzTx/>
              <a:buFontTx/>
              <a:buNone/>
            </a:pPr>
            <a:r>
              <a:rPr lang="ar-SA" sz="4000" b="1" dirty="0">
                <a:solidFill>
                  <a:srgbClr val="002060"/>
                </a:solidFill>
              </a:rPr>
              <a:t>البوصلة الجيولوجية</a:t>
            </a:r>
            <a:r>
              <a:rPr lang="en-US" sz="4000" b="1" dirty="0">
                <a:solidFill>
                  <a:srgbClr val="002060"/>
                </a:solidFill>
              </a:rPr>
              <a:t/>
            </a:r>
            <a:br>
              <a:rPr lang="en-US" sz="4000" b="1" dirty="0">
                <a:solidFill>
                  <a:srgbClr val="002060"/>
                </a:solidFill>
              </a:rPr>
            </a:br>
            <a:r>
              <a:rPr lang="en-US" sz="4000" b="1" dirty="0">
                <a:solidFill>
                  <a:srgbClr val="002060"/>
                </a:solidFill>
              </a:rPr>
              <a:t>Geological Compass</a:t>
            </a:r>
            <a:endParaRPr lang="en-US" altLang="en-US" sz="4000" b="1" dirty="0">
              <a:solidFill>
                <a:srgbClr val="002060"/>
              </a:solidFill>
            </a:endParaRPr>
          </a:p>
        </p:txBody>
      </p:sp>
    </p:spTree>
    <p:extLst>
      <p:ext uri="{BB962C8B-B14F-4D97-AF65-F5344CB8AC3E}">
        <p14:creationId xmlns:p14="http://schemas.microsoft.com/office/powerpoint/2010/main" val="20764480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5776"/>
            <a:ext cx="8229600" cy="1143000"/>
          </a:xfrm>
        </p:spPr>
        <p:txBody>
          <a:bodyPr/>
          <a:lstStyle/>
          <a:p>
            <a:pPr algn="r"/>
            <a:r>
              <a:rPr lang="ar-SA" b="1" dirty="0">
                <a:solidFill>
                  <a:srgbClr val="002060"/>
                </a:solidFill>
              </a:rPr>
              <a:t>ملاحظات:</a:t>
            </a:r>
            <a:endParaRPr lang="en-US" dirty="0">
              <a:solidFill>
                <a:srgbClr val="002060"/>
              </a:solidFill>
            </a:endParaRPr>
          </a:p>
        </p:txBody>
      </p:sp>
      <p:sp>
        <p:nvSpPr>
          <p:cNvPr id="3" name="عنصر نائب للمحتوى 2"/>
          <p:cNvSpPr>
            <a:spLocks noGrp="1"/>
          </p:cNvSpPr>
          <p:nvPr>
            <p:ph idx="1"/>
          </p:nvPr>
        </p:nvSpPr>
        <p:spPr>
          <a:xfrm>
            <a:off x="251520" y="1158776"/>
            <a:ext cx="8640960" cy="4967387"/>
          </a:xfrm>
        </p:spPr>
        <p:txBody>
          <a:bodyPr>
            <a:normAutofit fontScale="85000" lnSpcReduction="10000"/>
          </a:bodyPr>
          <a:lstStyle/>
          <a:p>
            <a:pPr marL="457200" lvl="0" indent="-457200" algn="just">
              <a:buFont typeface="+mj-lt"/>
              <a:buAutoNum type="arabicPeriod"/>
            </a:pPr>
            <a:r>
              <a:rPr lang="ar-SA" dirty="0">
                <a:solidFill>
                  <a:srgbClr val="002060"/>
                </a:solidFill>
              </a:rPr>
              <a:t>بالنسبة للبوصلة الثابتة(بوصلة </a:t>
            </a:r>
            <a:r>
              <a:rPr lang="ar-SA" dirty="0" err="1">
                <a:solidFill>
                  <a:srgbClr val="002060"/>
                </a:solidFill>
              </a:rPr>
              <a:t>برونتن</a:t>
            </a:r>
            <a:r>
              <a:rPr lang="ar-SA" dirty="0">
                <a:solidFill>
                  <a:srgbClr val="002060"/>
                </a:solidFill>
              </a:rPr>
              <a:t> مثلاً) يكون تعليل سبب تدريج الدائرة بعكس اتجاه عقر الساعة، أي أن الشرق والغرب متبادلان في مواقعهما على دائرة البوصلة، كما يلي: يظهر الخط(</a:t>
            </a:r>
            <a:r>
              <a:rPr lang="en-US" dirty="0">
                <a:solidFill>
                  <a:srgbClr val="002060"/>
                </a:solidFill>
              </a:rPr>
              <a:t>AB</a:t>
            </a:r>
            <a:r>
              <a:rPr lang="ar-SA" dirty="0">
                <a:solidFill>
                  <a:srgbClr val="002060"/>
                </a:solidFill>
              </a:rPr>
              <a:t>) في الشكل(3) باتجاه(</a:t>
            </a:r>
            <a:r>
              <a:rPr lang="en-US" dirty="0">
                <a:solidFill>
                  <a:srgbClr val="002060"/>
                </a:solidFill>
              </a:rPr>
              <a:t>N40E</a:t>
            </a:r>
            <a:r>
              <a:rPr lang="ar-SA" dirty="0">
                <a:solidFill>
                  <a:srgbClr val="002060"/>
                </a:solidFill>
              </a:rPr>
              <a:t>)، ولو فرضنا أننا نريد قياس اتجاه الخط (</a:t>
            </a:r>
            <a:r>
              <a:rPr lang="en-US" dirty="0">
                <a:solidFill>
                  <a:srgbClr val="002060"/>
                </a:solidFill>
              </a:rPr>
              <a:t>AB</a:t>
            </a:r>
            <a:r>
              <a:rPr lang="ar-SA" dirty="0">
                <a:solidFill>
                  <a:srgbClr val="002060"/>
                </a:solidFill>
              </a:rPr>
              <a:t>) مستعملين البوصلة الثابتة </a:t>
            </a:r>
            <a:r>
              <a:rPr lang="ar-SA" dirty="0" err="1">
                <a:solidFill>
                  <a:srgbClr val="002060"/>
                </a:solidFill>
              </a:rPr>
              <a:t>برونتن</a:t>
            </a:r>
            <a:r>
              <a:rPr lang="ar-SA" dirty="0">
                <a:solidFill>
                  <a:srgbClr val="002060"/>
                </a:solidFill>
              </a:rPr>
              <a:t> مثلاً، فبعد تطبيق القواعد الأساسية الثلاثة الأولى لاستعمال البوصلة نرى كما في الشكل أن الإبرة المغناطيسية في البوصلة تتجه باتجاه موازي للشمال المغناطيسي وبهذا تكون الزاوية (</a:t>
            </a:r>
            <a:r>
              <a:rPr lang="en-US" dirty="0">
                <a:solidFill>
                  <a:srgbClr val="002060"/>
                </a:solidFill>
              </a:rPr>
              <a:t>1</a:t>
            </a:r>
            <a:r>
              <a:rPr lang="ar-SA" dirty="0">
                <a:solidFill>
                  <a:srgbClr val="002060"/>
                </a:solidFill>
              </a:rPr>
              <a:t>) مساوية للزاوية(2) في الشكل، ومقدار كل منهما هو(</a:t>
            </a:r>
            <a:r>
              <a:rPr lang="en-US" dirty="0">
                <a:solidFill>
                  <a:srgbClr val="002060"/>
                </a:solidFill>
              </a:rPr>
              <a:t>40˚</a:t>
            </a:r>
            <a:r>
              <a:rPr lang="ar-SA" dirty="0">
                <a:solidFill>
                  <a:srgbClr val="002060"/>
                </a:solidFill>
              </a:rPr>
              <a:t>)، فلو كان اتجاهي الشرق والغرب مؤشرين في مكانيهما الصحيحين كما في الشكل لقرأت الإبرة المغناطيسية اتجاه الخط(</a:t>
            </a:r>
            <a:r>
              <a:rPr lang="en-US" dirty="0">
                <a:solidFill>
                  <a:srgbClr val="002060"/>
                </a:solidFill>
              </a:rPr>
              <a:t>AB</a:t>
            </a:r>
            <a:r>
              <a:rPr lang="ar-SA" dirty="0">
                <a:solidFill>
                  <a:srgbClr val="002060"/>
                </a:solidFill>
              </a:rPr>
              <a:t>) هو(</a:t>
            </a:r>
            <a:r>
              <a:rPr lang="en-US" dirty="0">
                <a:solidFill>
                  <a:srgbClr val="002060"/>
                </a:solidFill>
              </a:rPr>
              <a:t>N40˚W</a:t>
            </a:r>
            <a:r>
              <a:rPr lang="ar-SA" dirty="0">
                <a:solidFill>
                  <a:srgbClr val="002060"/>
                </a:solidFill>
              </a:rPr>
              <a:t>) إذن الحل الوحيد لجعل البوصلة تقرأ القراءة الصحيحة هو أن نبدل مواقع الشرق والغرب واحد محل الآخر وبالتالي يكون تديج دائرة البوصلة أيضاً من صفر الى (</a:t>
            </a:r>
            <a:r>
              <a:rPr lang="en-US" dirty="0">
                <a:solidFill>
                  <a:srgbClr val="002060"/>
                </a:solidFill>
              </a:rPr>
              <a:t>360˚</a:t>
            </a:r>
            <a:r>
              <a:rPr lang="ar-SA" dirty="0">
                <a:solidFill>
                  <a:srgbClr val="002060"/>
                </a:solidFill>
              </a:rPr>
              <a:t>) ولكن بعكس اتجاه عقر الساعة.</a:t>
            </a:r>
            <a:endParaRPr lang="en-US" dirty="0">
              <a:solidFill>
                <a:srgbClr val="002060"/>
              </a:solidFill>
            </a:endParaRPr>
          </a:p>
          <a:p>
            <a:pPr marL="0" indent="0" algn="l" rtl="0">
              <a:buNone/>
            </a:pPr>
            <a:endParaRPr lang="en-US" dirty="0"/>
          </a:p>
        </p:txBody>
      </p:sp>
      <p:sp>
        <p:nvSpPr>
          <p:cNvPr id="4" name="عنصر نائب للتذييل 3"/>
          <p:cNvSpPr>
            <a:spLocks noGrp="1"/>
          </p:cNvSpPr>
          <p:nvPr>
            <p:ph type="ftr" sz="quarter" idx="11"/>
          </p:nvPr>
        </p:nvSpPr>
        <p:spPr/>
        <p:txBody>
          <a:bodyPr/>
          <a:lstStyle/>
          <a:p>
            <a:r>
              <a:rPr lang="en-US" b="1" dirty="0">
                <a:solidFill>
                  <a:srgbClr val="002060"/>
                </a:solidFill>
              </a:rPr>
              <a:t>FIELD GEOLOGY</a:t>
            </a:r>
            <a:endParaRPr lang="ar-IQ" b="1" dirty="0">
              <a:solidFill>
                <a:srgbClr val="002060"/>
              </a:solidFill>
            </a:endParaRPr>
          </a:p>
        </p:txBody>
      </p:sp>
      <p:sp>
        <p:nvSpPr>
          <p:cNvPr id="5" name="عنصر نائب لرقم الشريحة 4"/>
          <p:cNvSpPr>
            <a:spLocks noGrp="1"/>
          </p:cNvSpPr>
          <p:nvPr>
            <p:ph type="sldNum" sz="quarter" idx="12"/>
          </p:nvPr>
        </p:nvSpPr>
        <p:spPr/>
        <p:txBody>
          <a:bodyPr/>
          <a:lstStyle/>
          <a:p>
            <a:fld id="{7A6D0E7B-AEA3-4B7D-84D8-52D4F3B2227E}" type="slidenum">
              <a:rPr lang="ar-IQ" smtClean="0"/>
              <a:t>10</a:t>
            </a:fld>
            <a:endParaRPr lang="ar-IQ"/>
          </a:p>
        </p:txBody>
      </p:sp>
    </p:spTree>
    <p:extLst>
      <p:ext uri="{BB962C8B-B14F-4D97-AF65-F5344CB8AC3E}">
        <p14:creationId xmlns:p14="http://schemas.microsoft.com/office/powerpoint/2010/main" val="1093295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تذييل 3"/>
          <p:cNvSpPr>
            <a:spLocks noGrp="1"/>
          </p:cNvSpPr>
          <p:nvPr>
            <p:ph type="ftr" sz="quarter" idx="11"/>
          </p:nvPr>
        </p:nvSpPr>
        <p:spPr/>
        <p:txBody>
          <a:bodyPr/>
          <a:lstStyle/>
          <a:p>
            <a:r>
              <a:rPr lang="en-US" b="1" dirty="0">
                <a:solidFill>
                  <a:srgbClr val="002060"/>
                </a:solidFill>
              </a:rPr>
              <a:t>FIELD GEOLOGY</a:t>
            </a:r>
            <a:endParaRPr lang="ar-IQ" b="1" dirty="0">
              <a:solidFill>
                <a:srgbClr val="002060"/>
              </a:solidFill>
            </a:endParaRPr>
          </a:p>
        </p:txBody>
      </p:sp>
      <p:sp>
        <p:nvSpPr>
          <p:cNvPr id="5" name="عنصر نائب لرقم الشريحة 4"/>
          <p:cNvSpPr>
            <a:spLocks noGrp="1"/>
          </p:cNvSpPr>
          <p:nvPr>
            <p:ph type="sldNum" sz="quarter" idx="12"/>
          </p:nvPr>
        </p:nvSpPr>
        <p:spPr/>
        <p:txBody>
          <a:bodyPr/>
          <a:lstStyle/>
          <a:p>
            <a:fld id="{7A6D0E7B-AEA3-4B7D-84D8-52D4F3B2227E}" type="slidenum">
              <a:rPr lang="ar-IQ" smtClean="0"/>
              <a:t>11</a:t>
            </a:fld>
            <a:endParaRPr lang="ar-IQ"/>
          </a:p>
        </p:txBody>
      </p:sp>
      <p:pic>
        <p:nvPicPr>
          <p:cNvPr id="6" name="Content Placeholder 3"/>
          <p:cNvPicPr>
            <a:picLocks noGrp="1" noChangeAspect="1"/>
          </p:cNvPicPr>
          <p:nvPr>
            <p:ph idx="1"/>
          </p:nvPr>
        </p:nvPicPr>
        <p:blipFill>
          <a:blip r:embed="rId2"/>
          <a:stretch>
            <a:fillRect/>
          </a:stretch>
        </p:blipFill>
        <p:spPr>
          <a:xfrm>
            <a:off x="1087891" y="836712"/>
            <a:ext cx="6968218" cy="4525963"/>
          </a:xfrm>
          <a:prstGeom prst="rect">
            <a:avLst/>
          </a:prstGeom>
        </p:spPr>
      </p:pic>
    </p:spTree>
    <p:extLst>
      <p:ext uri="{BB962C8B-B14F-4D97-AF65-F5344CB8AC3E}">
        <p14:creationId xmlns:p14="http://schemas.microsoft.com/office/powerpoint/2010/main" val="9362668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404664"/>
            <a:ext cx="8229600" cy="5721499"/>
          </a:xfrm>
        </p:spPr>
        <p:txBody>
          <a:bodyPr>
            <a:normAutofit lnSpcReduction="10000"/>
          </a:bodyPr>
          <a:lstStyle/>
          <a:p>
            <a:pPr marL="0" lvl="0" indent="0" algn="just">
              <a:buNone/>
            </a:pPr>
            <a:r>
              <a:rPr lang="ar-IQ" dirty="0" smtClean="0">
                <a:solidFill>
                  <a:srgbClr val="002060"/>
                </a:solidFill>
              </a:rPr>
              <a:t>2- </a:t>
            </a:r>
            <a:r>
              <a:rPr lang="ar-SA" dirty="0" smtClean="0">
                <a:solidFill>
                  <a:srgbClr val="002060"/>
                </a:solidFill>
              </a:rPr>
              <a:t>بالنسبة </a:t>
            </a:r>
            <a:r>
              <a:rPr lang="ar-SA" dirty="0">
                <a:solidFill>
                  <a:srgbClr val="002060"/>
                </a:solidFill>
              </a:rPr>
              <a:t>للبوصلة الدوارة (بوصلة سلفا مثلاً) لا توجد هناك شمال مثبت في طرف البوصلة ويوجد بدلاً من هذا اشارتين موضوعتين على محور البوصلة الطولي خارج محيط دائرة البوصلة وهذا يسهل العملية حيث نستغني عن النقطة الثالثة من قواعد استعمال البوصلة ويمكننا قراءة الاتجاه من إحدى الإشارتين خارج محيط دائرة البوصلة ويكون الاختيار بين الإشارتين اعتماداً على الاتجاه الذي نريد قياسه</a:t>
            </a:r>
            <a:r>
              <a:rPr lang="ar-SA" dirty="0" smtClean="0">
                <a:solidFill>
                  <a:srgbClr val="002060"/>
                </a:solidFill>
              </a:rPr>
              <a:t>.</a:t>
            </a:r>
            <a:endParaRPr lang="ar-IQ" dirty="0" smtClean="0">
              <a:solidFill>
                <a:srgbClr val="002060"/>
              </a:solidFill>
            </a:endParaRPr>
          </a:p>
          <a:p>
            <a:pPr marL="0" indent="0" algn="just">
              <a:buNone/>
            </a:pPr>
            <a:r>
              <a:rPr lang="ar-IQ" dirty="0" smtClean="0">
                <a:solidFill>
                  <a:srgbClr val="002060"/>
                </a:solidFill>
              </a:rPr>
              <a:t>3- </a:t>
            </a:r>
            <a:r>
              <a:rPr lang="ar-SA" dirty="0">
                <a:solidFill>
                  <a:srgbClr val="002060"/>
                </a:solidFill>
              </a:rPr>
              <a:t>قبل استعمال مقاس الميل (</a:t>
            </a:r>
            <a:r>
              <a:rPr lang="en-US" dirty="0">
                <a:solidFill>
                  <a:srgbClr val="002060"/>
                </a:solidFill>
              </a:rPr>
              <a:t>Clinometer</a:t>
            </a:r>
            <a:r>
              <a:rPr lang="ar-SA" dirty="0">
                <a:solidFill>
                  <a:srgbClr val="002060"/>
                </a:solidFill>
              </a:rPr>
              <a:t>) في بوصلة سيلفا يجب أن نجعل حافة منقلة مقياس الميل المستقيمة موازية لمحور البوصلة الطولي وذلك بتدوير البوصلة بحيث ينطبق اتجاهي الشرق والغرب في البوصلة (</a:t>
            </a:r>
            <a:r>
              <a:rPr lang="en-US" dirty="0">
                <a:solidFill>
                  <a:srgbClr val="002060"/>
                </a:solidFill>
              </a:rPr>
              <a:t>90˚</a:t>
            </a:r>
            <a:r>
              <a:rPr lang="ar-SA" dirty="0">
                <a:solidFill>
                  <a:srgbClr val="002060"/>
                </a:solidFill>
              </a:rPr>
              <a:t>) و(</a:t>
            </a:r>
            <a:r>
              <a:rPr lang="en-US" dirty="0">
                <a:solidFill>
                  <a:srgbClr val="002060"/>
                </a:solidFill>
              </a:rPr>
              <a:t>270˚</a:t>
            </a:r>
            <a:r>
              <a:rPr lang="ar-SA" dirty="0">
                <a:solidFill>
                  <a:srgbClr val="002060"/>
                </a:solidFill>
              </a:rPr>
              <a:t>) على الإشارتين أو على المحور الطولي للبوصلة</a:t>
            </a:r>
            <a:r>
              <a:rPr lang="ar-SA" dirty="0" smtClean="0">
                <a:solidFill>
                  <a:srgbClr val="002060"/>
                </a:solidFill>
              </a:rPr>
              <a:t>.</a:t>
            </a:r>
            <a:endParaRPr lang="en-US" dirty="0" smtClean="0">
              <a:solidFill>
                <a:srgbClr val="002060"/>
              </a:solidFill>
            </a:endParaRPr>
          </a:p>
          <a:p>
            <a:pPr lvl="0"/>
            <a:endParaRPr lang="en-US" dirty="0"/>
          </a:p>
          <a:p>
            <a:endParaRPr lang="en-US" dirty="0"/>
          </a:p>
        </p:txBody>
      </p:sp>
      <p:sp>
        <p:nvSpPr>
          <p:cNvPr id="4" name="عنصر نائب للتذييل 3"/>
          <p:cNvSpPr>
            <a:spLocks noGrp="1"/>
          </p:cNvSpPr>
          <p:nvPr>
            <p:ph type="ftr" sz="quarter" idx="11"/>
          </p:nvPr>
        </p:nvSpPr>
        <p:spPr/>
        <p:txBody>
          <a:bodyPr/>
          <a:lstStyle/>
          <a:p>
            <a:r>
              <a:rPr lang="en-US" b="1" dirty="0">
                <a:solidFill>
                  <a:srgbClr val="002060"/>
                </a:solidFill>
              </a:rPr>
              <a:t>FIELD GEOLOGY</a:t>
            </a:r>
            <a:endParaRPr lang="ar-IQ" b="1" dirty="0">
              <a:solidFill>
                <a:srgbClr val="002060"/>
              </a:solidFill>
            </a:endParaRPr>
          </a:p>
        </p:txBody>
      </p:sp>
      <p:sp>
        <p:nvSpPr>
          <p:cNvPr id="5" name="عنصر نائب لرقم الشريحة 4"/>
          <p:cNvSpPr>
            <a:spLocks noGrp="1"/>
          </p:cNvSpPr>
          <p:nvPr>
            <p:ph type="sldNum" sz="quarter" idx="12"/>
          </p:nvPr>
        </p:nvSpPr>
        <p:spPr/>
        <p:txBody>
          <a:bodyPr/>
          <a:lstStyle/>
          <a:p>
            <a:fld id="{7A6D0E7B-AEA3-4B7D-84D8-52D4F3B2227E}" type="slidenum">
              <a:rPr lang="ar-IQ" smtClean="0"/>
              <a:t>12</a:t>
            </a:fld>
            <a:endParaRPr lang="ar-IQ"/>
          </a:p>
        </p:txBody>
      </p:sp>
    </p:spTree>
    <p:extLst>
      <p:ext uri="{BB962C8B-B14F-4D97-AF65-F5344CB8AC3E}">
        <p14:creationId xmlns:p14="http://schemas.microsoft.com/office/powerpoint/2010/main" val="2139148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sz="3600" b="1" dirty="0">
                <a:solidFill>
                  <a:srgbClr val="002060"/>
                </a:solidFill>
              </a:rPr>
              <a:t>البوصلة الجيولوجية</a:t>
            </a:r>
            <a:r>
              <a:rPr lang="en-US" sz="3600" b="1" dirty="0">
                <a:solidFill>
                  <a:srgbClr val="002060"/>
                </a:solidFill>
              </a:rPr>
              <a:t/>
            </a:r>
            <a:br>
              <a:rPr lang="en-US" sz="3600" b="1" dirty="0">
                <a:solidFill>
                  <a:srgbClr val="002060"/>
                </a:solidFill>
              </a:rPr>
            </a:br>
            <a:r>
              <a:rPr lang="en-US" sz="3600" b="1" dirty="0">
                <a:solidFill>
                  <a:srgbClr val="002060"/>
                </a:solidFill>
              </a:rPr>
              <a:t>Geological Compass</a:t>
            </a:r>
            <a:endParaRPr lang="en-US" altLang="en-US" sz="3600" b="1" dirty="0">
              <a:solidFill>
                <a:srgbClr val="002060"/>
              </a:solidFill>
            </a:endParaRPr>
          </a:p>
        </p:txBody>
      </p:sp>
      <p:sp>
        <p:nvSpPr>
          <p:cNvPr id="3" name="عنصر نائب للمحتوى 2"/>
          <p:cNvSpPr>
            <a:spLocks noGrp="1"/>
          </p:cNvSpPr>
          <p:nvPr>
            <p:ph idx="1"/>
          </p:nvPr>
        </p:nvSpPr>
        <p:spPr>
          <a:xfrm>
            <a:off x="457200" y="1340768"/>
            <a:ext cx="8229600" cy="4785395"/>
          </a:xfrm>
        </p:spPr>
        <p:txBody>
          <a:bodyPr>
            <a:normAutofit fontScale="85000" lnSpcReduction="20000"/>
          </a:bodyPr>
          <a:lstStyle/>
          <a:p>
            <a:pPr marL="0" indent="0" algn="just">
              <a:buNone/>
            </a:pPr>
            <a:r>
              <a:rPr lang="ar-IQ" dirty="0">
                <a:solidFill>
                  <a:srgbClr val="002060"/>
                </a:solidFill>
              </a:rPr>
              <a:t> </a:t>
            </a:r>
            <a:r>
              <a:rPr lang="ar-SA" b="1" dirty="0">
                <a:solidFill>
                  <a:srgbClr val="002060"/>
                </a:solidFill>
              </a:rPr>
              <a:t>استخدامات البوصلة الجيولوجية:</a:t>
            </a:r>
            <a:endParaRPr lang="ar-IQ" dirty="0" smtClean="0">
              <a:solidFill>
                <a:srgbClr val="002060"/>
              </a:solidFill>
            </a:endParaRPr>
          </a:p>
          <a:p>
            <a:pPr marL="0" indent="0" algn="just">
              <a:buNone/>
            </a:pPr>
            <a:r>
              <a:rPr lang="ar-SA" dirty="0" smtClean="0">
                <a:solidFill>
                  <a:srgbClr val="002060"/>
                </a:solidFill>
              </a:rPr>
              <a:t>البوصلة </a:t>
            </a:r>
            <a:r>
              <a:rPr lang="ar-SA" dirty="0">
                <a:solidFill>
                  <a:srgbClr val="002060"/>
                </a:solidFill>
              </a:rPr>
              <a:t>الجيولوجية هي أحد الأجهزة المهمة التي يستخدمها الجيولوجي في الحقل لأغراض المسح الجيولوجي، ومعرفة كيفية استخدامها بصورة صحيحة يعد امراً مهماً لا يمكن الاستغناء عنه في المسح الجيولوجي.</a:t>
            </a:r>
            <a:endParaRPr lang="en-US" dirty="0">
              <a:solidFill>
                <a:srgbClr val="002060"/>
              </a:solidFill>
            </a:endParaRPr>
          </a:p>
          <a:p>
            <a:pPr marL="0" indent="0" algn="just">
              <a:buNone/>
            </a:pPr>
            <a:r>
              <a:rPr lang="ar-SA" b="1" dirty="0">
                <a:solidFill>
                  <a:srgbClr val="002060"/>
                </a:solidFill>
              </a:rPr>
              <a:t>ان استخدامات البوصلة عديدة منها:</a:t>
            </a:r>
            <a:endParaRPr lang="en-US" b="1" dirty="0">
              <a:solidFill>
                <a:srgbClr val="002060"/>
              </a:solidFill>
            </a:endParaRPr>
          </a:p>
          <a:p>
            <a:pPr lvl="0" algn="just"/>
            <a:r>
              <a:rPr lang="ar-SA" dirty="0">
                <a:solidFill>
                  <a:srgbClr val="002060"/>
                </a:solidFill>
              </a:rPr>
              <a:t>لتعين الاتجاهات في الحقل (الاتجاهات الأربعة او اتجاه السير وما شابه ذلك).</a:t>
            </a:r>
            <a:endParaRPr lang="en-US" dirty="0">
              <a:solidFill>
                <a:srgbClr val="002060"/>
              </a:solidFill>
            </a:endParaRPr>
          </a:p>
          <a:p>
            <a:pPr lvl="0" algn="just"/>
            <a:r>
              <a:rPr lang="ar-SA" dirty="0">
                <a:solidFill>
                  <a:srgbClr val="002060"/>
                </a:solidFill>
              </a:rPr>
              <a:t>لعمل توجيه الخريطة (</a:t>
            </a:r>
            <a:r>
              <a:rPr lang="en-US" dirty="0">
                <a:solidFill>
                  <a:srgbClr val="002060"/>
                </a:solidFill>
              </a:rPr>
              <a:t>Map Orientation</a:t>
            </a:r>
            <a:r>
              <a:rPr lang="ar-SA" dirty="0">
                <a:solidFill>
                  <a:srgbClr val="002060"/>
                </a:solidFill>
              </a:rPr>
              <a:t>) وتحديد الموقع المضبوط على الخريطة بواسطة طريقة تقاطع الاتجاهات من موقع الشخص نحو نقطتين او نقاط معلومة في الحقل وعلى الخريطة.</a:t>
            </a:r>
            <a:endParaRPr lang="en-US" dirty="0">
              <a:solidFill>
                <a:srgbClr val="002060"/>
              </a:solidFill>
            </a:endParaRPr>
          </a:p>
          <a:p>
            <a:pPr lvl="0" algn="just"/>
            <a:r>
              <a:rPr lang="ar-SA" dirty="0">
                <a:solidFill>
                  <a:srgbClr val="002060"/>
                </a:solidFill>
              </a:rPr>
              <a:t>لقياس الوضعية (</a:t>
            </a:r>
            <a:r>
              <a:rPr lang="en-US" dirty="0">
                <a:solidFill>
                  <a:srgbClr val="002060"/>
                </a:solidFill>
              </a:rPr>
              <a:t>Attitude</a:t>
            </a:r>
            <a:r>
              <a:rPr lang="ar-SA" dirty="0">
                <a:solidFill>
                  <a:srgbClr val="002060"/>
                </a:solidFill>
              </a:rPr>
              <a:t>) للخطوط (</a:t>
            </a:r>
            <a:r>
              <a:rPr lang="en-US" dirty="0" err="1">
                <a:solidFill>
                  <a:srgbClr val="002060"/>
                </a:solidFill>
              </a:rPr>
              <a:t>Lineations</a:t>
            </a:r>
            <a:r>
              <a:rPr lang="ar-SA" dirty="0">
                <a:solidFill>
                  <a:srgbClr val="002060"/>
                </a:solidFill>
              </a:rPr>
              <a:t>) والتي تشمل </a:t>
            </a:r>
            <a:r>
              <a:rPr lang="ar-SA" b="1" dirty="0">
                <a:solidFill>
                  <a:srgbClr val="002060"/>
                </a:solidFill>
              </a:rPr>
              <a:t>اتجاه الميل </a:t>
            </a:r>
            <a:r>
              <a:rPr lang="ar-SA" dirty="0">
                <a:solidFill>
                  <a:srgbClr val="002060"/>
                </a:solidFill>
              </a:rPr>
              <a:t>ومقدار </a:t>
            </a:r>
            <a:r>
              <a:rPr lang="ar-SA" b="1" dirty="0">
                <a:solidFill>
                  <a:srgbClr val="002060"/>
                </a:solidFill>
              </a:rPr>
              <a:t>زاوية الميل</a:t>
            </a:r>
            <a:r>
              <a:rPr lang="ar-SA" dirty="0">
                <a:solidFill>
                  <a:srgbClr val="002060"/>
                </a:solidFill>
              </a:rPr>
              <a:t>، وللمستويات (</a:t>
            </a:r>
            <a:r>
              <a:rPr lang="en-US" dirty="0">
                <a:solidFill>
                  <a:srgbClr val="002060"/>
                </a:solidFill>
              </a:rPr>
              <a:t>Planes</a:t>
            </a:r>
            <a:r>
              <a:rPr lang="ar-SA" dirty="0">
                <a:solidFill>
                  <a:srgbClr val="002060"/>
                </a:solidFill>
              </a:rPr>
              <a:t>) والتي تشمل اتجاه المضرب ومقدار زاوية الميل.</a:t>
            </a:r>
            <a:endParaRPr lang="en-US" b="1" dirty="0">
              <a:solidFill>
                <a:srgbClr val="002060"/>
              </a:solidFill>
            </a:endParaRPr>
          </a:p>
        </p:txBody>
      </p:sp>
      <p:sp>
        <p:nvSpPr>
          <p:cNvPr id="4" name="عنصر نائب للتذييل 3"/>
          <p:cNvSpPr>
            <a:spLocks noGrp="1"/>
          </p:cNvSpPr>
          <p:nvPr>
            <p:ph type="ftr" sz="quarter" idx="11"/>
          </p:nvPr>
        </p:nvSpPr>
        <p:spPr/>
        <p:txBody>
          <a:bodyPr/>
          <a:lstStyle/>
          <a:p>
            <a:r>
              <a:rPr lang="en-US" b="1" dirty="0">
                <a:solidFill>
                  <a:srgbClr val="002060"/>
                </a:solidFill>
              </a:rPr>
              <a:t>FIELD GEOLOGY</a:t>
            </a:r>
            <a:endParaRPr lang="ar-IQ" b="1" dirty="0">
              <a:solidFill>
                <a:srgbClr val="002060"/>
              </a:solidFill>
            </a:endParaRPr>
          </a:p>
        </p:txBody>
      </p:sp>
      <p:sp>
        <p:nvSpPr>
          <p:cNvPr id="5" name="عنصر نائب لرقم الشريحة 4"/>
          <p:cNvSpPr>
            <a:spLocks noGrp="1"/>
          </p:cNvSpPr>
          <p:nvPr>
            <p:ph type="sldNum" sz="quarter" idx="12"/>
          </p:nvPr>
        </p:nvSpPr>
        <p:spPr/>
        <p:txBody>
          <a:bodyPr/>
          <a:lstStyle/>
          <a:p>
            <a:fld id="{7A6D0E7B-AEA3-4B7D-84D8-52D4F3B2227E}" type="slidenum">
              <a:rPr lang="ar-IQ" smtClean="0"/>
              <a:t>2</a:t>
            </a:fld>
            <a:endParaRPr lang="ar-IQ"/>
          </a:p>
        </p:txBody>
      </p:sp>
    </p:spTree>
    <p:extLst>
      <p:ext uri="{BB962C8B-B14F-4D97-AF65-F5344CB8AC3E}">
        <p14:creationId xmlns:p14="http://schemas.microsoft.com/office/powerpoint/2010/main" val="2470332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404664"/>
            <a:ext cx="8229600" cy="5832648"/>
          </a:xfrm>
        </p:spPr>
        <p:txBody>
          <a:bodyPr>
            <a:normAutofit fontScale="77500" lnSpcReduction="20000"/>
          </a:bodyPr>
          <a:lstStyle/>
          <a:p>
            <a:pPr marL="0" indent="0" algn="r">
              <a:buNone/>
            </a:pPr>
            <a:r>
              <a:rPr lang="ar-SA" sz="3600" b="1" u="sng" dirty="0">
                <a:solidFill>
                  <a:srgbClr val="002060"/>
                </a:solidFill>
              </a:rPr>
              <a:t>أجزاء البوصلة الجيولوجية</a:t>
            </a:r>
            <a:r>
              <a:rPr lang="ar-SA" sz="3600" b="1" u="sng" dirty="0" smtClean="0">
                <a:solidFill>
                  <a:srgbClr val="002060"/>
                </a:solidFill>
              </a:rPr>
              <a:t>:</a:t>
            </a:r>
            <a:endParaRPr lang="ar-IQ" sz="3600" b="1" u="sng" dirty="0" smtClean="0">
              <a:solidFill>
                <a:srgbClr val="002060"/>
              </a:solidFill>
            </a:endParaRPr>
          </a:p>
          <a:p>
            <a:pPr marL="0" indent="0" algn="just">
              <a:buNone/>
            </a:pPr>
            <a:r>
              <a:rPr lang="ar-SA" sz="3600" dirty="0">
                <a:solidFill>
                  <a:srgbClr val="002060"/>
                </a:solidFill>
              </a:rPr>
              <a:t>تتكون البوصلة الجيولوجية بالأساس من ثلاث أجزاء رئيسة هي:</a:t>
            </a:r>
            <a:endParaRPr lang="en-US" sz="3600" dirty="0">
              <a:solidFill>
                <a:srgbClr val="002060"/>
              </a:solidFill>
            </a:endParaRPr>
          </a:p>
          <a:p>
            <a:pPr marL="514350" lvl="0" indent="-514350" algn="just">
              <a:buFont typeface="+mj-lt"/>
              <a:buAutoNum type="arabicPeriod"/>
            </a:pPr>
            <a:r>
              <a:rPr lang="ar-SA" sz="3600" dirty="0">
                <a:solidFill>
                  <a:srgbClr val="002060"/>
                </a:solidFill>
              </a:rPr>
              <a:t>البوصلة الجغرافية(المغناطيسية)، تتألف من </a:t>
            </a:r>
            <a:r>
              <a:rPr lang="ar-SA" sz="3600" b="1" dirty="0">
                <a:solidFill>
                  <a:srgbClr val="002060"/>
                </a:solidFill>
              </a:rPr>
              <a:t>ابرة مغناطيسية </a:t>
            </a:r>
            <a:r>
              <a:rPr lang="ar-SA" sz="3600" dirty="0">
                <a:solidFill>
                  <a:srgbClr val="002060"/>
                </a:solidFill>
              </a:rPr>
              <a:t>تدور حول </a:t>
            </a:r>
            <a:r>
              <a:rPr lang="ar-SA" sz="3600" b="1" dirty="0">
                <a:solidFill>
                  <a:srgbClr val="002060"/>
                </a:solidFill>
              </a:rPr>
              <a:t>دائرة مقسمة الى(</a:t>
            </a:r>
            <a:r>
              <a:rPr lang="en-US" sz="3600" b="1" dirty="0">
                <a:solidFill>
                  <a:srgbClr val="002060"/>
                </a:solidFill>
              </a:rPr>
              <a:t>360˚</a:t>
            </a:r>
            <a:r>
              <a:rPr lang="ar-SA" sz="3600" b="1" dirty="0">
                <a:solidFill>
                  <a:srgbClr val="002060"/>
                </a:solidFill>
              </a:rPr>
              <a:t>) </a:t>
            </a:r>
            <a:r>
              <a:rPr lang="ar-SA" sz="3600" dirty="0">
                <a:solidFill>
                  <a:srgbClr val="002060"/>
                </a:solidFill>
              </a:rPr>
              <a:t>وتكون الابرة ملونة عادة بلونين مختلفين لتمييز شمال الإبرة الذي يتجه باتجاه الشمال المغناطيسي وهناك نوعان من البوصلات    (الشكل 1).</a:t>
            </a:r>
            <a:endParaRPr lang="en-US" sz="3600" dirty="0">
              <a:solidFill>
                <a:srgbClr val="002060"/>
              </a:solidFill>
            </a:endParaRPr>
          </a:p>
          <a:p>
            <a:pPr lvl="0" algn="just"/>
            <a:r>
              <a:rPr lang="ar-SA" sz="3600" dirty="0">
                <a:solidFill>
                  <a:srgbClr val="002060"/>
                </a:solidFill>
              </a:rPr>
              <a:t>البوصلة الثابتة: وتكون دائرتها مقسمة الى (</a:t>
            </a:r>
            <a:r>
              <a:rPr lang="en-US" sz="3600" dirty="0">
                <a:solidFill>
                  <a:srgbClr val="002060"/>
                </a:solidFill>
              </a:rPr>
              <a:t>360˚</a:t>
            </a:r>
            <a:r>
              <a:rPr lang="ar-SA" sz="3600" dirty="0">
                <a:solidFill>
                  <a:srgbClr val="002060"/>
                </a:solidFill>
              </a:rPr>
              <a:t>) ابتداءً من الصفر او الشمال وبعكس اتجاه عقرب الساعة أي ان الشرق والغرب في هذه البوصلة متبادلان في موقعهما، ومثال ذلك بوصلة </a:t>
            </a:r>
            <a:r>
              <a:rPr lang="ar-SA" sz="3600" dirty="0" err="1">
                <a:solidFill>
                  <a:srgbClr val="002060"/>
                </a:solidFill>
              </a:rPr>
              <a:t>برونتن</a:t>
            </a:r>
            <a:r>
              <a:rPr lang="ar-SA" sz="3600" dirty="0">
                <a:solidFill>
                  <a:srgbClr val="002060"/>
                </a:solidFill>
              </a:rPr>
              <a:t> (</a:t>
            </a:r>
            <a:r>
              <a:rPr lang="en-US" sz="3600" dirty="0" err="1">
                <a:solidFill>
                  <a:srgbClr val="002060"/>
                </a:solidFill>
              </a:rPr>
              <a:t>Brunton</a:t>
            </a:r>
            <a:r>
              <a:rPr lang="en-US" sz="3600" dirty="0">
                <a:solidFill>
                  <a:srgbClr val="002060"/>
                </a:solidFill>
              </a:rPr>
              <a:t> Compass</a:t>
            </a:r>
            <a:r>
              <a:rPr lang="ar-SA" sz="3600" dirty="0">
                <a:solidFill>
                  <a:srgbClr val="002060"/>
                </a:solidFill>
              </a:rPr>
              <a:t>)، وسنعلل لاحقاً سبب تبادل اتجاهي الشرق والغرب في الموقع.</a:t>
            </a:r>
            <a:endParaRPr lang="en-US" sz="3600" dirty="0">
              <a:solidFill>
                <a:srgbClr val="002060"/>
              </a:solidFill>
            </a:endParaRPr>
          </a:p>
          <a:p>
            <a:pPr lvl="0" algn="just"/>
            <a:r>
              <a:rPr lang="ar-SA" sz="3600" dirty="0">
                <a:solidFill>
                  <a:srgbClr val="002060"/>
                </a:solidFill>
              </a:rPr>
              <a:t>البوصلة الدوارة: وتكون دائرتها مقسمة الى (</a:t>
            </a:r>
            <a:r>
              <a:rPr lang="en-US" sz="3600" dirty="0">
                <a:solidFill>
                  <a:srgbClr val="002060"/>
                </a:solidFill>
              </a:rPr>
              <a:t>360˚</a:t>
            </a:r>
            <a:r>
              <a:rPr lang="ar-SA" sz="3600" dirty="0">
                <a:solidFill>
                  <a:srgbClr val="002060"/>
                </a:solidFill>
              </a:rPr>
              <a:t>) ابتداءً من الصفر او الشمال وباتجاه عقرب الساعة ويمكن تدوير دائرة البوصلة لتطبيق خط الشمال – الجنوب مع الإبرة المغناطيسية اثناء القياس ومثال ذلك بوصلة سيلفا (</a:t>
            </a:r>
            <a:r>
              <a:rPr lang="en-US" sz="3600" dirty="0">
                <a:solidFill>
                  <a:srgbClr val="002060"/>
                </a:solidFill>
              </a:rPr>
              <a:t>Silva</a:t>
            </a:r>
            <a:r>
              <a:rPr lang="ar-SA" sz="3600" dirty="0">
                <a:solidFill>
                  <a:srgbClr val="002060"/>
                </a:solidFill>
              </a:rPr>
              <a:t>).</a:t>
            </a:r>
            <a:endParaRPr lang="en-US" sz="3600" dirty="0">
              <a:solidFill>
                <a:srgbClr val="002060"/>
              </a:solidFill>
            </a:endParaRPr>
          </a:p>
          <a:p>
            <a:pPr marL="0" indent="0" algn="r">
              <a:buNone/>
            </a:pPr>
            <a:endParaRPr lang="en-US" dirty="0"/>
          </a:p>
        </p:txBody>
      </p:sp>
      <p:sp>
        <p:nvSpPr>
          <p:cNvPr id="4" name="عنصر نائب للتذييل 3"/>
          <p:cNvSpPr>
            <a:spLocks noGrp="1"/>
          </p:cNvSpPr>
          <p:nvPr>
            <p:ph type="ftr" sz="quarter" idx="11"/>
          </p:nvPr>
        </p:nvSpPr>
        <p:spPr/>
        <p:txBody>
          <a:bodyPr/>
          <a:lstStyle/>
          <a:p>
            <a:r>
              <a:rPr lang="en-US" b="1" dirty="0">
                <a:solidFill>
                  <a:srgbClr val="002060"/>
                </a:solidFill>
              </a:rPr>
              <a:t>FIELD GEOLOGY</a:t>
            </a:r>
            <a:endParaRPr lang="ar-IQ" b="1" dirty="0">
              <a:solidFill>
                <a:srgbClr val="002060"/>
              </a:solidFill>
            </a:endParaRPr>
          </a:p>
        </p:txBody>
      </p:sp>
      <p:sp>
        <p:nvSpPr>
          <p:cNvPr id="5" name="عنصر نائب لرقم الشريحة 4"/>
          <p:cNvSpPr>
            <a:spLocks noGrp="1"/>
          </p:cNvSpPr>
          <p:nvPr>
            <p:ph type="sldNum" sz="quarter" idx="12"/>
          </p:nvPr>
        </p:nvSpPr>
        <p:spPr/>
        <p:txBody>
          <a:bodyPr/>
          <a:lstStyle/>
          <a:p>
            <a:fld id="{7A6D0E7B-AEA3-4B7D-84D8-52D4F3B2227E}" type="slidenum">
              <a:rPr lang="ar-IQ" smtClean="0"/>
              <a:t>3</a:t>
            </a:fld>
            <a:endParaRPr lang="ar-IQ"/>
          </a:p>
        </p:txBody>
      </p:sp>
    </p:spTree>
    <p:extLst>
      <p:ext uri="{BB962C8B-B14F-4D97-AF65-F5344CB8AC3E}">
        <p14:creationId xmlns:p14="http://schemas.microsoft.com/office/powerpoint/2010/main" val="292776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تذييل 3"/>
          <p:cNvSpPr>
            <a:spLocks noGrp="1"/>
          </p:cNvSpPr>
          <p:nvPr>
            <p:ph type="ftr" sz="quarter" idx="11"/>
          </p:nvPr>
        </p:nvSpPr>
        <p:spPr/>
        <p:txBody>
          <a:bodyPr/>
          <a:lstStyle/>
          <a:p>
            <a:r>
              <a:rPr lang="en-US" b="1" dirty="0">
                <a:solidFill>
                  <a:srgbClr val="002060"/>
                </a:solidFill>
              </a:rPr>
              <a:t>FIELD GEOLOGY</a:t>
            </a:r>
            <a:endParaRPr lang="ar-IQ" b="1" dirty="0">
              <a:solidFill>
                <a:srgbClr val="002060"/>
              </a:solidFill>
            </a:endParaRPr>
          </a:p>
        </p:txBody>
      </p:sp>
      <p:sp>
        <p:nvSpPr>
          <p:cNvPr id="5" name="عنصر نائب لرقم الشريحة 4"/>
          <p:cNvSpPr>
            <a:spLocks noGrp="1"/>
          </p:cNvSpPr>
          <p:nvPr>
            <p:ph type="sldNum" sz="quarter" idx="12"/>
          </p:nvPr>
        </p:nvSpPr>
        <p:spPr/>
        <p:txBody>
          <a:bodyPr/>
          <a:lstStyle/>
          <a:p>
            <a:fld id="{7A6D0E7B-AEA3-4B7D-84D8-52D4F3B2227E}" type="slidenum">
              <a:rPr lang="ar-IQ" smtClean="0"/>
              <a:t>4</a:t>
            </a:fld>
            <a:endParaRPr lang="ar-IQ"/>
          </a:p>
        </p:txBody>
      </p:sp>
      <p:pic>
        <p:nvPicPr>
          <p:cNvPr id="6" name="Picture 5"/>
          <p:cNvPicPr>
            <a:picLocks noGrp="1" noChangeAspect="1"/>
          </p:cNvPicPr>
          <p:nvPr>
            <p:ph idx="1"/>
          </p:nvPr>
        </p:nvPicPr>
        <p:blipFill>
          <a:blip r:embed="rId2"/>
          <a:stretch>
            <a:fillRect/>
          </a:stretch>
        </p:blipFill>
        <p:spPr>
          <a:xfrm>
            <a:off x="2747931" y="836613"/>
            <a:ext cx="3648137" cy="5289550"/>
          </a:xfrm>
          <a:prstGeom prst="rect">
            <a:avLst/>
          </a:prstGeom>
        </p:spPr>
      </p:pic>
    </p:spTree>
    <p:extLst>
      <p:ext uri="{BB962C8B-B14F-4D97-AF65-F5344CB8AC3E}">
        <p14:creationId xmlns:p14="http://schemas.microsoft.com/office/powerpoint/2010/main" val="2628296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620688"/>
            <a:ext cx="8856984" cy="5505475"/>
          </a:xfrm>
        </p:spPr>
        <p:txBody>
          <a:bodyPr>
            <a:normAutofit/>
          </a:bodyPr>
          <a:lstStyle/>
          <a:p>
            <a:pPr marL="457200" lvl="0" indent="-457200" algn="just">
              <a:buFont typeface="+mj-lt"/>
              <a:buAutoNum type="arabicPeriod" startAt="2"/>
            </a:pPr>
            <a:r>
              <a:rPr lang="ar-SA" sz="4000" dirty="0">
                <a:solidFill>
                  <a:srgbClr val="002060"/>
                </a:solidFill>
              </a:rPr>
              <a:t>الاليداد(</a:t>
            </a:r>
            <a:r>
              <a:rPr lang="en-US" sz="4000" dirty="0" err="1">
                <a:solidFill>
                  <a:srgbClr val="002060"/>
                </a:solidFill>
              </a:rPr>
              <a:t>Alidad</a:t>
            </a:r>
            <a:r>
              <a:rPr lang="ar-SA" sz="4000" dirty="0">
                <a:solidFill>
                  <a:srgbClr val="002060"/>
                </a:solidFill>
              </a:rPr>
              <a:t>): وهو أداة تستخدم لغرض </a:t>
            </a:r>
            <a:r>
              <a:rPr lang="ar-SA" sz="4000" dirty="0" smtClean="0">
                <a:solidFill>
                  <a:srgbClr val="002060"/>
                </a:solidFill>
              </a:rPr>
              <a:t>التهديف</a:t>
            </a:r>
            <a:r>
              <a:rPr lang="ar-IQ" sz="4000" dirty="0" smtClean="0">
                <a:solidFill>
                  <a:srgbClr val="002060"/>
                </a:solidFill>
              </a:rPr>
              <a:t> </a:t>
            </a:r>
            <a:r>
              <a:rPr lang="ar-SA" sz="4000" dirty="0" smtClean="0">
                <a:solidFill>
                  <a:srgbClr val="002060"/>
                </a:solidFill>
              </a:rPr>
              <a:t>(</a:t>
            </a:r>
            <a:r>
              <a:rPr lang="en-US" sz="4000" dirty="0">
                <a:solidFill>
                  <a:srgbClr val="002060"/>
                </a:solidFill>
              </a:rPr>
              <a:t>Shooting</a:t>
            </a:r>
            <a:r>
              <a:rPr lang="ar-SA" sz="4000" dirty="0">
                <a:solidFill>
                  <a:srgbClr val="002060"/>
                </a:solidFill>
              </a:rPr>
              <a:t>) على نقطة معينة لتحديد الاتجاه بين موقع الجيولوجي والنقطة المعينة في الحقل</a:t>
            </a:r>
            <a:r>
              <a:rPr lang="ar-SA" sz="4000" dirty="0" smtClean="0">
                <a:solidFill>
                  <a:srgbClr val="002060"/>
                </a:solidFill>
              </a:rPr>
              <a:t>.</a:t>
            </a:r>
            <a:endParaRPr lang="ar-IQ" sz="4000" dirty="0">
              <a:solidFill>
                <a:srgbClr val="002060"/>
              </a:solidFill>
            </a:endParaRPr>
          </a:p>
          <a:p>
            <a:pPr marL="457200" indent="-457200" algn="just">
              <a:buFont typeface="+mj-lt"/>
              <a:buAutoNum type="arabicPeriod" startAt="2"/>
            </a:pPr>
            <a:r>
              <a:rPr lang="ar-SA" sz="4000" dirty="0">
                <a:solidFill>
                  <a:srgbClr val="002060"/>
                </a:solidFill>
              </a:rPr>
              <a:t>مقياس الميل (</a:t>
            </a:r>
            <a:r>
              <a:rPr lang="en-US" sz="4000" dirty="0">
                <a:solidFill>
                  <a:srgbClr val="002060"/>
                </a:solidFill>
              </a:rPr>
              <a:t>Clinometer</a:t>
            </a:r>
            <a:r>
              <a:rPr lang="ar-SA" sz="4000" dirty="0">
                <a:solidFill>
                  <a:srgbClr val="002060"/>
                </a:solidFill>
              </a:rPr>
              <a:t>): ويتألف من شاقول او في بعض الأحيان ميزان البناء </a:t>
            </a:r>
            <a:r>
              <a:rPr lang="ar-SA" sz="4000" dirty="0" smtClean="0">
                <a:solidFill>
                  <a:srgbClr val="002060"/>
                </a:solidFill>
              </a:rPr>
              <a:t>(</a:t>
            </a:r>
            <a:r>
              <a:rPr lang="en-US" sz="4000" dirty="0" smtClean="0">
                <a:solidFill>
                  <a:srgbClr val="002060"/>
                </a:solidFill>
              </a:rPr>
              <a:t>Abney </a:t>
            </a:r>
            <a:r>
              <a:rPr lang="en-US" sz="4000" dirty="0">
                <a:solidFill>
                  <a:srgbClr val="002060"/>
                </a:solidFill>
              </a:rPr>
              <a:t>level</a:t>
            </a:r>
            <a:r>
              <a:rPr lang="ar-SA" sz="4000" dirty="0">
                <a:solidFill>
                  <a:srgbClr val="002060"/>
                </a:solidFill>
              </a:rPr>
              <a:t>) الذي يتحرك على منقلة (</a:t>
            </a:r>
            <a:r>
              <a:rPr lang="en-US" sz="4000" dirty="0">
                <a:solidFill>
                  <a:srgbClr val="002060"/>
                </a:solidFill>
              </a:rPr>
              <a:t>Protractor</a:t>
            </a:r>
            <a:r>
              <a:rPr lang="ar-SA" sz="4000" dirty="0">
                <a:solidFill>
                  <a:srgbClr val="002060"/>
                </a:solidFill>
              </a:rPr>
              <a:t>) مدرجة لغرض قياس زاوية ميل الخطوط والمستويات (الشكل 2).</a:t>
            </a:r>
            <a:endParaRPr lang="en-US" sz="4000" dirty="0">
              <a:solidFill>
                <a:srgbClr val="002060"/>
              </a:solidFill>
            </a:endParaRPr>
          </a:p>
          <a:p>
            <a:pPr marL="0" indent="0" algn="just">
              <a:buNone/>
            </a:pPr>
            <a:endParaRPr lang="en-US" dirty="0">
              <a:solidFill>
                <a:srgbClr val="002060"/>
              </a:solidFill>
            </a:endParaRPr>
          </a:p>
        </p:txBody>
      </p:sp>
      <p:sp>
        <p:nvSpPr>
          <p:cNvPr id="4" name="عنصر نائب للتذييل 3"/>
          <p:cNvSpPr>
            <a:spLocks noGrp="1"/>
          </p:cNvSpPr>
          <p:nvPr>
            <p:ph type="ftr" sz="quarter" idx="11"/>
          </p:nvPr>
        </p:nvSpPr>
        <p:spPr/>
        <p:txBody>
          <a:bodyPr/>
          <a:lstStyle/>
          <a:p>
            <a:r>
              <a:rPr lang="en-US" b="1" dirty="0">
                <a:solidFill>
                  <a:srgbClr val="002060"/>
                </a:solidFill>
              </a:rPr>
              <a:t>FIELD GEOLOGY</a:t>
            </a:r>
            <a:endParaRPr lang="ar-IQ" b="1" dirty="0">
              <a:solidFill>
                <a:srgbClr val="002060"/>
              </a:solidFill>
            </a:endParaRPr>
          </a:p>
        </p:txBody>
      </p:sp>
      <p:sp>
        <p:nvSpPr>
          <p:cNvPr id="5" name="عنصر نائب لرقم الشريحة 4"/>
          <p:cNvSpPr>
            <a:spLocks noGrp="1"/>
          </p:cNvSpPr>
          <p:nvPr>
            <p:ph type="sldNum" sz="quarter" idx="12"/>
          </p:nvPr>
        </p:nvSpPr>
        <p:spPr/>
        <p:txBody>
          <a:bodyPr/>
          <a:lstStyle/>
          <a:p>
            <a:fld id="{7A6D0E7B-AEA3-4B7D-84D8-52D4F3B2227E}" type="slidenum">
              <a:rPr lang="ar-IQ" smtClean="0"/>
              <a:t>5</a:t>
            </a:fld>
            <a:endParaRPr lang="ar-IQ"/>
          </a:p>
        </p:txBody>
      </p:sp>
    </p:spTree>
    <p:extLst>
      <p:ext uri="{BB962C8B-B14F-4D97-AF65-F5344CB8AC3E}">
        <p14:creationId xmlns:p14="http://schemas.microsoft.com/office/powerpoint/2010/main" val="2505517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تذييل 3"/>
          <p:cNvSpPr>
            <a:spLocks noGrp="1"/>
          </p:cNvSpPr>
          <p:nvPr>
            <p:ph type="ftr" sz="quarter" idx="11"/>
          </p:nvPr>
        </p:nvSpPr>
        <p:spPr/>
        <p:txBody>
          <a:bodyPr/>
          <a:lstStyle/>
          <a:p>
            <a:r>
              <a:rPr lang="en-US" b="1" dirty="0">
                <a:solidFill>
                  <a:srgbClr val="002060"/>
                </a:solidFill>
              </a:rPr>
              <a:t>FIELD GEOLOGY</a:t>
            </a:r>
            <a:endParaRPr lang="ar-IQ" b="1" dirty="0">
              <a:solidFill>
                <a:srgbClr val="002060"/>
              </a:solidFill>
            </a:endParaRPr>
          </a:p>
        </p:txBody>
      </p:sp>
      <p:sp>
        <p:nvSpPr>
          <p:cNvPr id="5" name="عنصر نائب لرقم الشريحة 4"/>
          <p:cNvSpPr>
            <a:spLocks noGrp="1"/>
          </p:cNvSpPr>
          <p:nvPr>
            <p:ph type="sldNum" sz="quarter" idx="12"/>
          </p:nvPr>
        </p:nvSpPr>
        <p:spPr/>
        <p:txBody>
          <a:bodyPr/>
          <a:lstStyle/>
          <a:p>
            <a:fld id="{7A6D0E7B-AEA3-4B7D-84D8-52D4F3B2227E}" type="slidenum">
              <a:rPr lang="ar-IQ" smtClean="0"/>
              <a:t>6</a:t>
            </a:fld>
            <a:endParaRPr lang="ar-IQ"/>
          </a:p>
        </p:txBody>
      </p:sp>
      <p:pic>
        <p:nvPicPr>
          <p:cNvPr id="6" name="Content Placeholder 3"/>
          <p:cNvPicPr>
            <a:picLocks noGrp="1" noChangeAspect="1"/>
          </p:cNvPicPr>
          <p:nvPr>
            <p:ph idx="1"/>
          </p:nvPr>
        </p:nvPicPr>
        <p:blipFill>
          <a:blip r:embed="rId2"/>
          <a:stretch>
            <a:fillRect/>
          </a:stretch>
        </p:blipFill>
        <p:spPr>
          <a:xfrm>
            <a:off x="1002199" y="1052736"/>
            <a:ext cx="7139601" cy="4525963"/>
          </a:xfrm>
          <a:prstGeom prst="rect">
            <a:avLst/>
          </a:prstGeom>
        </p:spPr>
      </p:pic>
    </p:spTree>
    <p:extLst>
      <p:ext uri="{BB962C8B-B14F-4D97-AF65-F5344CB8AC3E}">
        <p14:creationId xmlns:p14="http://schemas.microsoft.com/office/powerpoint/2010/main" val="4057805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u="sng" dirty="0">
                <a:solidFill>
                  <a:srgbClr val="002060"/>
                </a:solidFill>
              </a:rPr>
              <a:t>القواعد الأساسية لاستعمال البوصلة</a:t>
            </a:r>
            <a:endParaRPr lang="en-US" dirty="0">
              <a:solidFill>
                <a:srgbClr val="002060"/>
              </a:solidFill>
            </a:endParaRPr>
          </a:p>
        </p:txBody>
      </p:sp>
      <p:sp>
        <p:nvSpPr>
          <p:cNvPr id="3" name="عنصر نائب للمحتوى 2"/>
          <p:cNvSpPr>
            <a:spLocks noGrp="1"/>
          </p:cNvSpPr>
          <p:nvPr>
            <p:ph idx="1"/>
          </p:nvPr>
        </p:nvSpPr>
        <p:spPr/>
        <p:txBody>
          <a:bodyPr>
            <a:normAutofit fontScale="92500" lnSpcReduction="10000"/>
          </a:bodyPr>
          <a:lstStyle/>
          <a:p>
            <a:pPr marL="0" indent="0" algn="just">
              <a:buNone/>
            </a:pPr>
            <a:r>
              <a:rPr lang="ar-IQ" dirty="0"/>
              <a:t> </a:t>
            </a:r>
            <a:r>
              <a:rPr lang="ar-SA" dirty="0">
                <a:solidFill>
                  <a:srgbClr val="002060"/>
                </a:solidFill>
              </a:rPr>
              <a:t>هناك أنواع متعددة من البوصلات ولكن القواعد الأساسية لاستخدامها تبقى ثابته مهما اختلفت نوعية البوصلة وهذه القواعد هي:</a:t>
            </a:r>
            <a:endParaRPr lang="en-US" dirty="0">
              <a:solidFill>
                <a:srgbClr val="002060"/>
              </a:solidFill>
            </a:endParaRPr>
          </a:p>
          <a:p>
            <a:pPr marL="0" indent="0" algn="just">
              <a:buNone/>
            </a:pPr>
            <a:r>
              <a:rPr lang="ar-SA" b="1" dirty="0">
                <a:solidFill>
                  <a:srgbClr val="002060"/>
                </a:solidFill>
              </a:rPr>
              <a:t>اولاً:</a:t>
            </a:r>
            <a:r>
              <a:rPr lang="ar-SA" dirty="0">
                <a:solidFill>
                  <a:srgbClr val="002060"/>
                </a:solidFill>
              </a:rPr>
              <a:t> لقياس اتجاه أي خط سواء اتجاه الميل او اتجاه المضرب او اتجاه التهديف بين الجيولوجي ونقطة معينة في الحقل، فان البوصلة يجب ان تكون افقية ليكون للإبرة المغناطيسية حرية الحركة بصورة طليقة.</a:t>
            </a:r>
            <a:endParaRPr lang="ar-IQ" dirty="0">
              <a:solidFill>
                <a:srgbClr val="002060"/>
              </a:solidFill>
            </a:endParaRPr>
          </a:p>
          <a:p>
            <a:pPr marL="0" indent="0" algn="just">
              <a:buNone/>
            </a:pPr>
            <a:endParaRPr lang="ar-IQ" sz="1600" dirty="0">
              <a:solidFill>
                <a:srgbClr val="002060"/>
              </a:solidFill>
            </a:endParaRPr>
          </a:p>
          <a:p>
            <a:pPr marL="0" indent="0" algn="just">
              <a:buNone/>
            </a:pPr>
            <a:r>
              <a:rPr lang="ar-SA" b="1" dirty="0">
                <a:solidFill>
                  <a:srgbClr val="002060"/>
                </a:solidFill>
              </a:rPr>
              <a:t>ثانياً:</a:t>
            </a:r>
            <a:r>
              <a:rPr lang="ar-SA" dirty="0">
                <a:solidFill>
                  <a:srgbClr val="002060"/>
                </a:solidFill>
              </a:rPr>
              <a:t> تكون البوصلة أو محورها الطولي موازية للخط المراد قياس اتجاهه.</a:t>
            </a:r>
            <a:endParaRPr lang="en-US" dirty="0">
              <a:solidFill>
                <a:srgbClr val="002060"/>
              </a:solidFill>
            </a:endParaRPr>
          </a:p>
          <a:p>
            <a:pPr marL="0" indent="0" algn="just">
              <a:buNone/>
            </a:pPr>
            <a:endParaRPr lang="en-US" sz="1050" dirty="0">
              <a:solidFill>
                <a:srgbClr val="002060"/>
              </a:solidFill>
            </a:endParaRPr>
          </a:p>
        </p:txBody>
      </p:sp>
      <p:sp>
        <p:nvSpPr>
          <p:cNvPr id="4" name="عنصر نائب للتذييل 3"/>
          <p:cNvSpPr>
            <a:spLocks noGrp="1"/>
          </p:cNvSpPr>
          <p:nvPr>
            <p:ph type="ftr" sz="quarter" idx="11"/>
          </p:nvPr>
        </p:nvSpPr>
        <p:spPr/>
        <p:txBody>
          <a:bodyPr/>
          <a:lstStyle/>
          <a:p>
            <a:r>
              <a:rPr lang="en-US" b="1" dirty="0">
                <a:solidFill>
                  <a:srgbClr val="002060"/>
                </a:solidFill>
              </a:rPr>
              <a:t>FIELD GEOLOGY</a:t>
            </a:r>
            <a:endParaRPr lang="ar-IQ" b="1" dirty="0">
              <a:solidFill>
                <a:srgbClr val="002060"/>
              </a:solidFill>
            </a:endParaRPr>
          </a:p>
        </p:txBody>
      </p:sp>
      <p:sp>
        <p:nvSpPr>
          <p:cNvPr id="5" name="عنصر نائب لرقم الشريحة 4"/>
          <p:cNvSpPr>
            <a:spLocks noGrp="1"/>
          </p:cNvSpPr>
          <p:nvPr>
            <p:ph type="sldNum" sz="quarter" idx="12"/>
          </p:nvPr>
        </p:nvSpPr>
        <p:spPr/>
        <p:txBody>
          <a:bodyPr/>
          <a:lstStyle/>
          <a:p>
            <a:fld id="{7A6D0E7B-AEA3-4B7D-84D8-52D4F3B2227E}" type="slidenum">
              <a:rPr lang="ar-IQ" smtClean="0"/>
              <a:t>7</a:t>
            </a:fld>
            <a:endParaRPr lang="ar-IQ"/>
          </a:p>
        </p:txBody>
      </p:sp>
    </p:spTree>
    <p:extLst>
      <p:ext uri="{BB962C8B-B14F-4D97-AF65-F5344CB8AC3E}">
        <p14:creationId xmlns:p14="http://schemas.microsoft.com/office/powerpoint/2010/main" val="2122939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692696"/>
            <a:ext cx="8229600" cy="5433467"/>
          </a:xfrm>
        </p:spPr>
        <p:txBody>
          <a:bodyPr>
            <a:normAutofit lnSpcReduction="10000"/>
          </a:bodyPr>
          <a:lstStyle/>
          <a:p>
            <a:pPr marL="0" indent="0" algn="just">
              <a:buNone/>
            </a:pPr>
            <a:r>
              <a:rPr lang="ar-SA" b="1" dirty="0">
                <a:solidFill>
                  <a:srgbClr val="002060"/>
                </a:solidFill>
              </a:rPr>
              <a:t>ثالثاً:</a:t>
            </a:r>
            <a:r>
              <a:rPr lang="ar-SA" dirty="0">
                <a:solidFill>
                  <a:srgbClr val="002060"/>
                </a:solidFill>
              </a:rPr>
              <a:t> يؤشر الشمال(</a:t>
            </a:r>
            <a:r>
              <a:rPr lang="en-US" dirty="0">
                <a:solidFill>
                  <a:srgbClr val="002060"/>
                </a:solidFill>
              </a:rPr>
              <a:t>N</a:t>
            </a:r>
            <a:r>
              <a:rPr lang="ar-SA" dirty="0">
                <a:solidFill>
                  <a:srgbClr val="002060"/>
                </a:solidFill>
              </a:rPr>
              <a:t>) المثبت في البوصلة بالاتجاه المراد قياسه. ولقراءة الاتجاه من البوصلة بعد تطبيق النقاط الأساسية الثلاثة أعلاه، فبالنسبة </a:t>
            </a:r>
            <a:r>
              <a:rPr lang="ar-SA" b="1" dirty="0">
                <a:solidFill>
                  <a:srgbClr val="002060"/>
                </a:solidFill>
              </a:rPr>
              <a:t>للبوصلة الثابتة </a:t>
            </a:r>
            <a:r>
              <a:rPr lang="ar-SA" dirty="0">
                <a:solidFill>
                  <a:srgbClr val="002060"/>
                </a:solidFill>
              </a:rPr>
              <a:t>(بوصلة </a:t>
            </a:r>
            <a:r>
              <a:rPr lang="ar-SA" dirty="0" err="1">
                <a:solidFill>
                  <a:srgbClr val="002060"/>
                </a:solidFill>
              </a:rPr>
              <a:t>برونتن</a:t>
            </a:r>
            <a:r>
              <a:rPr lang="ar-SA" dirty="0">
                <a:solidFill>
                  <a:srgbClr val="002060"/>
                </a:solidFill>
              </a:rPr>
              <a:t> على سبيل المثال) </a:t>
            </a:r>
            <a:r>
              <a:rPr lang="ar-IQ" dirty="0" smtClean="0">
                <a:solidFill>
                  <a:srgbClr val="002060"/>
                </a:solidFill>
              </a:rPr>
              <a:t>فقراءة </a:t>
            </a:r>
            <a:r>
              <a:rPr lang="ar-SA" dirty="0" smtClean="0">
                <a:solidFill>
                  <a:srgbClr val="002060"/>
                </a:solidFill>
              </a:rPr>
              <a:t>مباشرة </a:t>
            </a:r>
            <a:r>
              <a:rPr lang="ar-SA" dirty="0">
                <a:solidFill>
                  <a:srgbClr val="002060"/>
                </a:solidFill>
              </a:rPr>
              <a:t>مكان تأشير شمال الإبرة المغناطيسية على دائرة البوصلة المدرجة فيكون هو اتجاه الخط المراد قياسه. أما بالنسبة </a:t>
            </a:r>
            <a:r>
              <a:rPr lang="ar-SA" b="1" dirty="0">
                <a:solidFill>
                  <a:srgbClr val="002060"/>
                </a:solidFill>
              </a:rPr>
              <a:t>للبوصلة الدوارة </a:t>
            </a:r>
            <a:r>
              <a:rPr lang="ar-SA" dirty="0">
                <a:solidFill>
                  <a:srgbClr val="002060"/>
                </a:solidFill>
              </a:rPr>
              <a:t>فندورها (بدون أن نؤشر على تطبيق النقطة الثالثة أعلاه) إلى أن ينطبق شمال الإبرة المغناطيسية مع الصفر (او </a:t>
            </a:r>
            <a:r>
              <a:rPr lang="en-US" dirty="0">
                <a:solidFill>
                  <a:srgbClr val="002060"/>
                </a:solidFill>
              </a:rPr>
              <a:t>360˚</a:t>
            </a:r>
            <a:r>
              <a:rPr lang="ar-SA" dirty="0">
                <a:solidFill>
                  <a:srgbClr val="002060"/>
                </a:solidFill>
              </a:rPr>
              <a:t>) الموجود على خط التصفير (وهو خط شمال-جنوب مرسوم بصورة واضحة على دائرة البوصلة المدرجة). ثم نقرأ مكان التأشير على محيط دائرة البوصلة للإشارة الموجودة على محور البوصلة الطولي ويكون هذا هو الاتجاه المراد قياسه.</a:t>
            </a:r>
            <a:endParaRPr lang="en-US" dirty="0">
              <a:solidFill>
                <a:srgbClr val="002060"/>
              </a:solidFill>
            </a:endParaRPr>
          </a:p>
          <a:p>
            <a:pPr marL="0" indent="0">
              <a:buNone/>
            </a:pPr>
            <a:endParaRPr lang="en-US" dirty="0"/>
          </a:p>
        </p:txBody>
      </p:sp>
      <p:sp>
        <p:nvSpPr>
          <p:cNvPr id="4" name="عنصر نائب للتذييل 3"/>
          <p:cNvSpPr>
            <a:spLocks noGrp="1"/>
          </p:cNvSpPr>
          <p:nvPr>
            <p:ph type="ftr" sz="quarter" idx="11"/>
          </p:nvPr>
        </p:nvSpPr>
        <p:spPr/>
        <p:txBody>
          <a:bodyPr/>
          <a:lstStyle/>
          <a:p>
            <a:r>
              <a:rPr lang="en-US" b="1" dirty="0">
                <a:solidFill>
                  <a:srgbClr val="002060"/>
                </a:solidFill>
              </a:rPr>
              <a:t>FIELD GEOLOGY</a:t>
            </a:r>
            <a:endParaRPr lang="ar-IQ" b="1" dirty="0">
              <a:solidFill>
                <a:srgbClr val="002060"/>
              </a:solidFill>
            </a:endParaRPr>
          </a:p>
        </p:txBody>
      </p:sp>
      <p:sp>
        <p:nvSpPr>
          <p:cNvPr id="5" name="عنصر نائب لرقم الشريحة 4"/>
          <p:cNvSpPr>
            <a:spLocks noGrp="1"/>
          </p:cNvSpPr>
          <p:nvPr>
            <p:ph type="sldNum" sz="quarter" idx="12"/>
          </p:nvPr>
        </p:nvSpPr>
        <p:spPr/>
        <p:txBody>
          <a:bodyPr/>
          <a:lstStyle/>
          <a:p>
            <a:fld id="{7A6D0E7B-AEA3-4B7D-84D8-52D4F3B2227E}" type="slidenum">
              <a:rPr lang="ar-IQ" smtClean="0"/>
              <a:t>8</a:t>
            </a:fld>
            <a:endParaRPr lang="ar-IQ"/>
          </a:p>
        </p:txBody>
      </p:sp>
    </p:spTree>
    <p:extLst>
      <p:ext uri="{BB962C8B-B14F-4D97-AF65-F5344CB8AC3E}">
        <p14:creationId xmlns:p14="http://schemas.microsoft.com/office/powerpoint/2010/main" val="9389395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836712"/>
            <a:ext cx="8229600" cy="5289451"/>
          </a:xfrm>
        </p:spPr>
        <p:txBody>
          <a:bodyPr/>
          <a:lstStyle/>
          <a:p>
            <a:pPr marL="0" indent="0" algn="just">
              <a:buNone/>
            </a:pPr>
            <a:r>
              <a:rPr lang="ar-SA" b="1" dirty="0">
                <a:solidFill>
                  <a:srgbClr val="002060"/>
                </a:solidFill>
              </a:rPr>
              <a:t>رابعاً:</a:t>
            </a:r>
            <a:r>
              <a:rPr lang="ar-SA" dirty="0">
                <a:solidFill>
                  <a:srgbClr val="002060"/>
                </a:solidFill>
              </a:rPr>
              <a:t> بالنسبة لقياس الميل تحمل البوصلة بحيث يكون مستوي المنقلة المدرجة لمقياس الميل (</a:t>
            </a:r>
            <a:r>
              <a:rPr lang="en-US" dirty="0">
                <a:solidFill>
                  <a:srgbClr val="002060"/>
                </a:solidFill>
              </a:rPr>
              <a:t>Clinometer</a:t>
            </a:r>
            <a:r>
              <a:rPr lang="ar-SA" dirty="0">
                <a:solidFill>
                  <a:srgbClr val="002060"/>
                </a:solidFill>
              </a:rPr>
              <a:t>) عمودياً ليكون الشاقول طليق الحركة وتكون حافة البوصلة موازية للخط او السطح المراد قياس ميله ثم يقرأ مباشرة تأشير الشاقول على المنقلة ويكون هذا مقدار زاوية الميل. وفي البوصلات التي يتألف مقياس الميل فيها من ميزان البناء يدور الميزان إلى ان تصبح الفقاعة الهوائية في الوسط ويقرأ تأشير المؤشر على المنقلة ويكون هو مقدار زاوية الميل.</a:t>
            </a:r>
            <a:endParaRPr lang="en-US" dirty="0">
              <a:solidFill>
                <a:srgbClr val="002060"/>
              </a:solidFill>
            </a:endParaRPr>
          </a:p>
          <a:p>
            <a:pPr marL="0" indent="0">
              <a:buNone/>
            </a:pPr>
            <a:endParaRPr lang="en-US" dirty="0"/>
          </a:p>
        </p:txBody>
      </p:sp>
      <p:sp>
        <p:nvSpPr>
          <p:cNvPr id="4" name="عنصر نائب للتذييل 3"/>
          <p:cNvSpPr>
            <a:spLocks noGrp="1"/>
          </p:cNvSpPr>
          <p:nvPr>
            <p:ph type="ftr" sz="quarter" idx="11"/>
          </p:nvPr>
        </p:nvSpPr>
        <p:spPr/>
        <p:txBody>
          <a:bodyPr/>
          <a:lstStyle/>
          <a:p>
            <a:r>
              <a:rPr lang="en-US" b="1" dirty="0">
                <a:solidFill>
                  <a:srgbClr val="002060"/>
                </a:solidFill>
              </a:rPr>
              <a:t>FIELD GEOLOGY</a:t>
            </a:r>
            <a:endParaRPr lang="ar-IQ" b="1" dirty="0">
              <a:solidFill>
                <a:srgbClr val="002060"/>
              </a:solidFill>
            </a:endParaRPr>
          </a:p>
        </p:txBody>
      </p:sp>
      <p:sp>
        <p:nvSpPr>
          <p:cNvPr id="5" name="عنصر نائب لرقم الشريحة 4"/>
          <p:cNvSpPr>
            <a:spLocks noGrp="1"/>
          </p:cNvSpPr>
          <p:nvPr>
            <p:ph type="sldNum" sz="quarter" idx="12"/>
          </p:nvPr>
        </p:nvSpPr>
        <p:spPr/>
        <p:txBody>
          <a:bodyPr/>
          <a:lstStyle/>
          <a:p>
            <a:fld id="{7A6D0E7B-AEA3-4B7D-84D8-52D4F3B2227E}" type="slidenum">
              <a:rPr lang="ar-IQ" smtClean="0"/>
              <a:t>9</a:t>
            </a:fld>
            <a:endParaRPr lang="ar-IQ"/>
          </a:p>
        </p:txBody>
      </p:sp>
    </p:spTree>
    <p:extLst>
      <p:ext uri="{BB962C8B-B14F-4D97-AF65-F5344CB8AC3E}">
        <p14:creationId xmlns:p14="http://schemas.microsoft.com/office/powerpoint/2010/main" val="1373140863"/>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1928</TotalTime>
  <Words>892</Words>
  <Application>Microsoft Office PowerPoint</Application>
  <PresentationFormat>عرض على الشاشة (3:4)‏</PresentationFormat>
  <Paragraphs>51</Paragraphs>
  <Slides>12</Slides>
  <Notes>0</Notes>
  <HiddenSlides>0</HiddenSlides>
  <MMClips>0</MMClips>
  <ScaleCrop>false</ScaleCrop>
  <HeadingPairs>
    <vt:vector size="6" baseType="variant">
      <vt:variant>
        <vt:lpstr>الخطوط المستخدمة</vt:lpstr>
      </vt:variant>
      <vt:variant>
        <vt:i4>3</vt:i4>
      </vt:variant>
      <vt:variant>
        <vt:lpstr>نسق</vt:lpstr>
      </vt:variant>
      <vt:variant>
        <vt:i4>1</vt:i4>
      </vt:variant>
      <vt:variant>
        <vt:lpstr>عناوين الشرائح</vt:lpstr>
      </vt:variant>
      <vt:variant>
        <vt:i4>12</vt:i4>
      </vt:variant>
    </vt:vector>
  </HeadingPairs>
  <TitlesOfParts>
    <vt:vector size="16" baseType="lpstr">
      <vt:lpstr>Arial</vt:lpstr>
      <vt:lpstr>Calibri</vt:lpstr>
      <vt:lpstr>Times New Roman</vt:lpstr>
      <vt:lpstr>نسق Office</vt:lpstr>
      <vt:lpstr> </vt:lpstr>
      <vt:lpstr>البوصلة الجيولوجية Geological Compass</vt:lpstr>
      <vt:lpstr>عرض تقديمي في PowerPoint</vt:lpstr>
      <vt:lpstr>عرض تقديمي في PowerPoint</vt:lpstr>
      <vt:lpstr>عرض تقديمي في PowerPoint</vt:lpstr>
      <vt:lpstr>عرض تقديمي في PowerPoint</vt:lpstr>
      <vt:lpstr>القواعد الأساسية لاستعمال البوصلة</vt:lpstr>
      <vt:lpstr>عرض تقديمي في PowerPoint</vt:lpstr>
      <vt:lpstr>عرض تقديمي في PowerPoint</vt:lpstr>
      <vt:lpstr>ملاحظات:</vt:lpstr>
      <vt:lpstr>عرض تقديمي في PowerPoint</vt:lpstr>
      <vt:lpstr>عرض تقديمي في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DELL</dc:creator>
  <cp:lastModifiedBy>FM</cp:lastModifiedBy>
  <cp:revision>142</cp:revision>
  <dcterms:created xsi:type="dcterms:W3CDTF">2020-03-04T14:47:57Z</dcterms:created>
  <dcterms:modified xsi:type="dcterms:W3CDTF">2022-09-29T15:32:33Z</dcterms:modified>
</cp:coreProperties>
</file>